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4" r:id="rId2"/>
  </p:sldMasterIdLst>
  <p:notesMasterIdLst>
    <p:notesMasterId r:id="rId9"/>
  </p:notesMasterIdLst>
  <p:handoutMasterIdLst>
    <p:handoutMasterId r:id="rId10"/>
  </p:handoutMasterIdLst>
  <p:sldIdLst>
    <p:sldId id="306" r:id="rId3"/>
    <p:sldId id="256" r:id="rId4"/>
    <p:sldId id="300" r:id="rId5"/>
    <p:sldId id="302" r:id="rId6"/>
    <p:sldId id="305" r:id="rId7"/>
    <p:sldId id="304"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E16"/>
    <a:srgbClr val="EEEAE5"/>
    <a:srgbClr val="F6F6F0"/>
    <a:srgbClr val="F6F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393" autoAdjust="0"/>
  </p:normalViewPr>
  <p:slideViewPr>
    <p:cSldViewPr snapToGrid="0" snapToObjects="1">
      <p:cViewPr varScale="1">
        <p:scale>
          <a:sx n="106" d="100"/>
          <a:sy n="106" d="100"/>
        </p:scale>
        <p:origin x="180" y="114"/>
      </p:cViewPr>
      <p:guideLst/>
    </p:cSldViewPr>
  </p:slideViewPr>
  <p:notesTextViewPr>
    <p:cViewPr>
      <p:scale>
        <a:sx n="1" d="1"/>
        <a:sy n="1" d="1"/>
      </p:scale>
      <p:origin x="0" y="0"/>
    </p:cViewPr>
  </p:notesTextViewPr>
  <p:notesViewPr>
    <p:cSldViewPr snapToGrid="0" snapToObjects="1">
      <p:cViewPr varScale="1">
        <p:scale>
          <a:sx n="149" d="100"/>
          <a:sy n="149" d="100"/>
        </p:scale>
        <p:origin x="564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A24EF0-1D02-F54B-804F-61D3CB8A81B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8D9DF9-E9D9-C44B-BD2D-BB2049A394D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4C1D6A4-F2C9-D542-B373-15C918222E91}" type="datetimeFigureOut">
              <a:rPr lang="en-US" smtClean="0"/>
              <a:t>2/5/2025</a:t>
            </a:fld>
            <a:endParaRPr lang="en-US"/>
          </a:p>
        </p:txBody>
      </p:sp>
      <p:sp>
        <p:nvSpPr>
          <p:cNvPr id="4" name="Footer Placeholder 3">
            <a:extLst>
              <a:ext uri="{FF2B5EF4-FFF2-40B4-BE49-F238E27FC236}">
                <a16:creationId xmlns:a16="http://schemas.microsoft.com/office/drawing/2014/main" id="{B98BA74F-E8AF-6C42-B5D5-2CE44E47555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87834B-41A7-644F-B261-9CB00123A04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B649B79-5B66-F440-B086-3BE69219D7B4}" type="slidenum">
              <a:rPr lang="en-US" smtClean="0"/>
              <a:t>‹#›</a:t>
            </a:fld>
            <a:endParaRPr lang="en-US"/>
          </a:p>
        </p:txBody>
      </p:sp>
    </p:spTree>
    <p:extLst>
      <p:ext uri="{BB962C8B-B14F-4D97-AF65-F5344CB8AC3E}">
        <p14:creationId xmlns:p14="http://schemas.microsoft.com/office/powerpoint/2010/main" val="2019031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4BA81F8-35C1-0945-A000-9D51862C9E41}" type="datetimeFigureOut">
              <a:rPr lang="en-US" smtClean="0"/>
              <a:t>2/5/2025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A02A30C-4071-7A4F-93CC-6A395FC61F5C}" type="slidenum">
              <a:rPr lang="en-US" smtClean="0"/>
              <a:t>‹#›</a:t>
            </a:fld>
            <a:endParaRPr lang="en-US"/>
          </a:p>
        </p:txBody>
      </p:sp>
    </p:spTree>
    <p:extLst>
      <p:ext uri="{BB962C8B-B14F-4D97-AF65-F5344CB8AC3E}">
        <p14:creationId xmlns:p14="http://schemas.microsoft.com/office/powerpoint/2010/main" val="31680421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twitter.com/thelowryhotel?ref_src=twsrc%5Egoogle%7Ctwcamp%5Eserp%7Ctwgr%5Eauthor" TargetMode="External"/><Relationship Id="rId2" Type="http://schemas.openxmlformats.org/officeDocument/2006/relationships/hyperlink" Target="http://www.thelowryhotel.com/" TargetMode="External"/><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82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5B212C04-2224-AF41-97C9-87CAFD464F61}"/>
              </a:ext>
            </a:extLst>
          </p:cNvPr>
          <p:cNvSpPr>
            <a:spLocks noGrp="1"/>
          </p:cNvSpPr>
          <p:nvPr>
            <p:ph type="sldNum" sz="quarter" idx="12"/>
          </p:nvPr>
        </p:nvSpPr>
        <p:spPr>
          <a:xfrm>
            <a:off x="8903781" y="131748"/>
            <a:ext cx="2743200" cy="365125"/>
          </a:xfrm>
          <a:prstGeom prst="rect">
            <a:avLst/>
          </a:prstGeom>
        </p:spPr>
        <p:txBody>
          <a:bodyPr anchor="ctr"/>
          <a:lstStyle>
            <a:lvl1pPr algn="r">
              <a:defRPr sz="800">
                <a:latin typeface="Century Gothic" panose="020B0502020202020204" pitchFamily="34" charset="0"/>
              </a:defRPr>
            </a:lvl1pPr>
          </a:lstStyle>
          <a:p>
            <a:fld id="{C2427F46-D970-0A42-82F5-DD038AE2A0A6}" type="slidenum">
              <a:rPr lang="en-US" smtClean="0"/>
              <a:pPr/>
              <a:t>‹#›</a:t>
            </a:fld>
            <a:endParaRPr lang="en-US" dirty="0"/>
          </a:p>
        </p:txBody>
      </p:sp>
      <p:sp>
        <p:nvSpPr>
          <p:cNvPr id="5" name="TextBox 4">
            <a:extLst>
              <a:ext uri="{FF2B5EF4-FFF2-40B4-BE49-F238E27FC236}">
                <a16:creationId xmlns:a16="http://schemas.microsoft.com/office/drawing/2014/main" id="{B04C314B-2FE4-4245-A002-768E95131349}"/>
              </a:ext>
            </a:extLst>
          </p:cNvPr>
          <p:cNvSpPr txBox="1"/>
          <p:nvPr userDrawn="1"/>
        </p:nvSpPr>
        <p:spPr>
          <a:xfrm>
            <a:off x="545019" y="6471137"/>
            <a:ext cx="1744889" cy="215444"/>
          </a:xfrm>
          <a:prstGeom prst="rect">
            <a:avLst/>
          </a:prstGeom>
          <a:noFill/>
        </p:spPr>
        <p:txBody>
          <a:bodyPr wrap="square" rtlCol="0" anchor="t">
            <a:spAutoFit/>
          </a:bodyPr>
          <a:lstStyle/>
          <a:p>
            <a:r>
              <a:rPr lang="en-US" sz="800" dirty="0">
                <a:latin typeface="Century Gothic" panose="020B0502020202020204" pitchFamily="34" charset="0"/>
                <a:hlinkClick r:id="rId2"/>
              </a:rPr>
              <a:t>thelowryhotel.com</a:t>
            </a:r>
            <a:endParaRPr lang="en-US" sz="800"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0DD56B2E-08EF-5844-8A3E-ED361782D682}"/>
              </a:ext>
            </a:extLst>
          </p:cNvPr>
          <p:cNvCxnSpPr>
            <a:cxnSpLocks/>
          </p:cNvCxnSpPr>
          <p:nvPr userDrawn="1"/>
        </p:nvCxnSpPr>
        <p:spPr>
          <a:xfrm>
            <a:off x="625231" y="6384263"/>
            <a:ext cx="1664677" cy="4485"/>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1E5B17-AEBC-FB4E-BC9C-D86E32987EC6}"/>
              </a:ext>
            </a:extLst>
          </p:cNvPr>
          <p:cNvCxnSpPr>
            <a:cxnSpLocks/>
          </p:cNvCxnSpPr>
          <p:nvPr userDrawn="1"/>
        </p:nvCxnSpPr>
        <p:spPr>
          <a:xfrm>
            <a:off x="2454032" y="6384263"/>
            <a:ext cx="1664677" cy="4485"/>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3CC2C4C-9B1F-414E-9CCC-C802401B0275}"/>
              </a:ext>
            </a:extLst>
          </p:cNvPr>
          <p:cNvCxnSpPr>
            <a:cxnSpLocks/>
          </p:cNvCxnSpPr>
          <p:nvPr userDrawn="1"/>
        </p:nvCxnSpPr>
        <p:spPr>
          <a:xfrm>
            <a:off x="4282835" y="6384263"/>
            <a:ext cx="1664677" cy="4485"/>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E197EF-1A47-C742-AFF8-E41C76644A3B}"/>
              </a:ext>
            </a:extLst>
          </p:cNvPr>
          <p:cNvCxnSpPr>
            <a:cxnSpLocks/>
          </p:cNvCxnSpPr>
          <p:nvPr userDrawn="1"/>
        </p:nvCxnSpPr>
        <p:spPr>
          <a:xfrm>
            <a:off x="6111630" y="6384263"/>
            <a:ext cx="5535351" cy="0"/>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165EC59-5A29-4F45-A817-6C1426DD26B2}"/>
              </a:ext>
            </a:extLst>
          </p:cNvPr>
          <p:cNvSpPr txBox="1"/>
          <p:nvPr userDrawn="1"/>
        </p:nvSpPr>
        <p:spPr>
          <a:xfrm>
            <a:off x="2372789" y="6471137"/>
            <a:ext cx="1744889" cy="215444"/>
          </a:xfrm>
          <a:prstGeom prst="rect">
            <a:avLst/>
          </a:prstGeom>
          <a:noFill/>
        </p:spPr>
        <p:txBody>
          <a:bodyPr wrap="square" rtlCol="0" anchor="t">
            <a:spAutoFit/>
          </a:bodyPr>
          <a:lstStyle/>
          <a:p>
            <a:r>
              <a:rPr lang="en-US" sz="800" dirty="0">
                <a:latin typeface="Century Gothic" panose="020B0502020202020204" pitchFamily="34" charset="0"/>
              </a:rPr>
              <a:t>+44 161 827 4000</a:t>
            </a:r>
          </a:p>
        </p:txBody>
      </p:sp>
      <p:sp>
        <p:nvSpPr>
          <p:cNvPr id="11" name="TextBox 10">
            <a:extLst>
              <a:ext uri="{FF2B5EF4-FFF2-40B4-BE49-F238E27FC236}">
                <a16:creationId xmlns:a16="http://schemas.microsoft.com/office/drawing/2014/main" id="{C0B47D4F-626D-B243-B123-8ADCEAA46FB1}"/>
              </a:ext>
            </a:extLst>
          </p:cNvPr>
          <p:cNvSpPr txBox="1"/>
          <p:nvPr userDrawn="1"/>
        </p:nvSpPr>
        <p:spPr>
          <a:xfrm>
            <a:off x="4683252" y="6471137"/>
            <a:ext cx="1744889" cy="215444"/>
          </a:xfrm>
          <a:prstGeom prst="rect">
            <a:avLst/>
          </a:prstGeom>
          <a:noFill/>
        </p:spPr>
        <p:txBody>
          <a:bodyPr wrap="square" rtlCol="0" anchor="t">
            <a:spAutoFit/>
          </a:bodyPr>
          <a:lstStyle/>
          <a:p>
            <a:r>
              <a:rPr lang="en-US" sz="800" dirty="0">
                <a:latin typeface="Century Gothic" panose="020B0502020202020204" pitchFamily="34" charset="0"/>
                <a:hlinkClick r:id="rId3"/>
              </a:rPr>
              <a:t>@</a:t>
            </a:r>
            <a:r>
              <a:rPr lang="en-US" sz="800" dirty="0" err="1">
                <a:latin typeface="Century Gothic" panose="020B0502020202020204" pitchFamily="34" charset="0"/>
                <a:hlinkClick r:id="rId3"/>
              </a:rPr>
              <a:t>thelowryhotel</a:t>
            </a:r>
            <a:endParaRPr lang="en-US" sz="800" dirty="0">
              <a:latin typeface="Century Gothic" panose="020B0502020202020204" pitchFamily="34" charset="0"/>
            </a:endParaRPr>
          </a:p>
        </p:txBody>
      </p:sp>
      <p:sp>
        <p:nvSpPr>
          <p:cNvPr id="12" name="TextBox 11">
            <a:extLst>
              <a:ext uri="{FF2B5EF4-FFF2-40B4-BE49-F238E27FC236}">
                <a16:creationId xmlns:a16="http://schemas.microsoft.com/office/drawing/2014/main" id="{09A12901-1BD1-1B48-B4C3-437CDBE72E51}"/>
              </a:ext>
            </a:extLst>
          </p:cNvPr>
          <p:cNvSpPr txBox="1"/>
          <p:nvPr userDrawn="1"/>
        </p:nvSpPr>
        <p:spPr>
          <a:xfrm>
            <a:off x="6030389" y="6471137"/>
            <a:ext cx="5122165" cy="215444"/>
          </a:xfrm>
          <a:prstGeom prst="rect">
            <a:avLst/>
          </a:prstGeom>
          <a:noFill/>
        </p:spPr>
        <p:txBody>
          <a:bodyPr wrap="square" rtlCol="0" anchor="t">
            <a:spAutoFit/>
          </a:bodyPr>
          <a:lstStyle/>
          <a:p>
            <a:r>
              <a:rPr lang="en-US" sz="800" dirty="0">
                <a:latin typeface="Century Gothic" panose="020B0502020202020204" pitchFamily="34" charset="0"/>
              </a:rPr>
              <a:t>50 </a:t>
            </a:r>
            <a:r>
              <a:rPr lang="en-US" sz="800" dirty="0" err="1">
                <a:latin typeface="Century Gothic" panose="020B0502020202020204" pitchFamily="34" charset="0"/>
              </a:rPr>
              <a:t>Dearmans</a:t>
            </a:r>
            <a:r>
              <a:rPr lang="en-US" sz="800" dirty="0">
                <a:latin typeface="Century Gothic" panose="020B0502020202020204" pitchFamily="34" charset="0"/>
              </a:rPr>
              <a:t> Pl, Chapel Wharf, </a:t>
            </a:r>
            <a:r>
              <a:rPr lang="en-US" sz="800" dirty="0" err="1">
                <a:latin typeface="Century Gothic" panose="020B0502020202020204" pitchFamily="34" charset="0"/>
              </a:rPr>
              <a:t>Salford</a:t>
            </a:r>
            <a:r>
              <a:rPr lang="en-US" sz="800" dirty="0">
                <a:latin typeface="Century Gothic" panose="020B0502020202020204" pitchFamily="34" charset="0"/>
              </a:rPr>
              <a:t>, Manchester, M3 5LH</a:t>
            </a:r>
          </a:p>
        </p:txBody>
      </p:sp>
      <p:pic>
        <p:nvPicPr>
          <p:cNvPr id="14" name="Picture 13">
            <a:extLst>
              <a:ext uri="{FF2B5EF4-FFF2-40B4-BE49-F238E27FC236}">
                <a16:creationId xmlns:a16="http://schemas.microsoft.com/office/drawing/2014/main" id="{9FAF3E27-5E5F-F749-BDEE-89497434C05A}"/>
              </a:ext>
            </a:extLst>
          </p:cNvPr>
          <p:cNvPicPr>
            <a:picLocks noChangeAspect="1"/>
          </p:cNvPicPr>
          <p:nvPr userDrawn="1"/>
        </p:nvPicPr>
        <p:blipFill>
          <a:blip r:embed="rId4"/>
          <a:stretch>
            <a:fillRect/>
          </a:stretch>
        </p:blipFill>
        <p:spPr>
          <a:xfrm>
            <a:off x="4311644" y="6529594"/>
            <a:ext cx="397419" cy="89739"/>
          </a:xfrm>
          <a:prstGeom prst="rect">
            <a:avLst/>
          </a:prstGeom>
        </p:spPr>
      </p:pic>
    </p:spTree>
    <p:extLst>
      <p:ext uri="{BB962C8B-B14F-4D97-AF65-F5344CB8AC3E}">
        <p14:creationId xmlns:p14="http://schemas.microsoft.com/office/powerpoint/2010/main" val="3331123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5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99868"/>
      </p:ext>
    </p:extLst>
  </p:cSld>
  <p:clrMap bg1="lt1" tx1="dk1" bg2="lt2" tx2="dk2" accent1="accent1" accent2="accent2" accent3="accent3" accent4="accent4" accent5="accent5" accent6="accent6" hlink="hlink" folHlink="folHlink"/>
  <p:sldLayoutIdLst>
    <p:sldLayoutId id="214748365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5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659022"/>
      </p:ext>
    </p:extLst>
  </p:cSld>
  <p:clrMap bg1="lt1" tx1="dk1" bg2="lt2" tx2="dk2" accent1="accent1" accent2="accent2" accent3="accent3" accent4="accent4" accent5="accent5" accent6="accent6" hlink="hlink" folHlink="folHlink"/>
  <p:sldLayoutIdLst>
    <p:sldLayoutId id="2147483655"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551B9-B6F8-1B92-E15F-B5A63F3CD45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B9A80AF-6696-FE68-CE21-EB7D529291DF}"/>
              </a:ext>
            </a:extLst>
          </p:cNvPr>
          <p:cNvPicPr>
            <a:picLocks noChangeAspect="1"/>
          </p:cNvPicPr>
          <p:nvPr/>
        </p:nvPicPr>
        <p:blipFill>
          <a:blip r:embed="rId2"/>
          <a:stretch>
            <a:fillRect/>
          </a:stretch>
        </p:blipFill>
        <p:spPr>
          <a:xfrm>
            <a:off x="9300262" y="4567449"/>
            <a:ext cx="2208369" cy="1353517"/>
          </a:xfrm>
          <a:prstGeom prst="rect">
            <a:avLst/>
          </a:prstGeom>
        </p:spPr>
      </p:pic>
      <p:sp>
        <p:nvSpPr>
          <p:cNvPr id="10" name="TextBox 9">
            <a:extLst>
              <a:ext uri="{FF2B5EF4-FFF2-40B4-BE49-F238E27FC236}">
                <a16:creationId xmlns:a16="http://schemas.microsoft.com/office/drawing/2014/main" id="{87CBCA17-5DE7-939D-1409-646C3B7D847E}"/>
              </a:ext>
            </a:extLst>
          </p:cNvPr>
          <p:cNvSpPr txBox="1"/>
          <p:nvPr/>
        </p:nvSpPr>
        <p:spPr>
          <a:xfrm>
            <a:off x="583360" y="368205"/>
            <a:ext cx="8090849" cy="569386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Lora" pitchFamily="2" charset="77"/>
                <a:ea typeface="+mn-ea"/>
                <a:cs typeface="+mn-cs"/>
              </a:rPr>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Lora"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Lora" pitchFamily="2" charset="77"/>
                <a:ea typeface="+mn-ea"/>
                <a:cs typeface="+mn-cs"/>
              </a:rPr>
              <a:t>With thanks to Joe Paull, Director of Revenue at The Lowry Hotel for sharing this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Lora"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Lora" pitchFamily="2" charset="77"/>
                <a:ea typeface="+mn-ea"/>
                <a:cs typeface="+mn-cs"/>
              </a:rPr>
              <a:t>The Lowry Hotel has been partnered with The Lowry Academy school in Salford since 2021, following the Hospitality Connect programme of activities to enhance the curriculum and offer meaningful group visits to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Lora"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Lora" pitchFamily="2" charset="77"/>
                <a:ea typeface="+mn-ea"/>
                <a:cs typeface="+mn-cs"/>
              </a:rPr>
              <a:t>This PowerPoint presentation was used by Joe in Feb24 to explain the brand, and the career of an event planner / manager.  Joe used examples of corporate and private clients requests over the years and helped the students understand the job role and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Lora"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Lora" pitchFamily="2" charset="77"/>
                <a:ea typeface="+mn-ea"/>
                <a:cs typeface="+mn-cs"/>
              </a:rPr>
              <a:t>The intended outcome of the session was to prepare students for the forthcoming GCSE Food Tech exams, where there is often an event management question.  The teacher supplied practice questions for students to complete in pairs with Joe’s support &amp; student feedback was very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Lora"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Lora" pitchFamily="2" charset="77"/>
                <a:ea typeface="+mn-ea"/>
                <a:cs typeface="+mn-cs"/>
              </a:rPr>
              <a:t>This resource is intended to be used as a ‘starter for 10’ for </a:t>
            </a:r>
            <a:r>
              <a:rPr lang="en-GB" sz="1600" dirty="0">
                <a:solidFill>
                  <a:prstClr val="black"/>
                </a:solidFill>
                <a:latin typeface="Lora" pitchFamily="2" charset="77"/>
              </a:rPr>
              <a:t>other Hospitality Connect Ambassadors to use in a classroom environment.  Please personalise this presentation &amp; collaborate with your teacher to meet learning objectives. </a:t>
            </a:r>
            <a:endParaRPr kumimoji="0" lang="en-GB" sz="1600" b="0" i="0" u="none" strike="noStrike" kern="1200" cap="none" spc="0" normalizeH="0" baseline="0" noProof="0" dirty="0">
              <a:ln>
                <a:noFill/>
              </a:ln>
              <a:solidFill>
                <a:prstClr val="black"/>
              </a:solidFill>
              <a:effectLst/>
              <a:uLnTx/>
              <a:uFillTx/>
              <a:latin typeface="Lora" pitchFamily="2" charset="77"/>
              <a:ea typeface="+mn-ea"/>
              <a:cs typeface="+mn-cs"/>
            </a:endParaRPr>
          </a:p>
        </p:txBody>
      </p:sp>
      <p:sp>
        <p:nvSpPr>
          <p:cNvPr id="4" name="Rectangle 3">
            <a:extLst>
              <a:ext uri="{FF2B5EF4-FFF2-40B4-BE49-F238E27FC236}">
                <a16:creationId xmlns:a16="http://schemas.microsoft.com/office/drawing/2014/main" id="{731589D8-190B-EA10-1F87-EF959D875355}"/>
              </a:ext>
            </a:extLst>
          </p:cNvPr>
          <p:cNvSpPr/>
          <p:nvPr/>
        </p:nvSpPr>
        <p:spPr>
          <a:xfrm>
            <a:off x="11231745" y="0"/>
            <a:ext cx="415236" cy="1444487"/>
          </a:xfrm>
          <a:prstGeom prst="rect">
            <a:avLst/>
          </a:prstGeom>
          <a:solidFill>
            <a:srgbClr val="C05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1E65FD2-5F5A-CC58-3D51-BFD7C88558E4}"/>
              </a:ext>
            </a:extLst>
          </p:cNvPr>
          <p:cNvPicPr>
            <a:picLocks noChangeAspect="1"/>
          </p:cNvPicPr>
          <p:nvPr/>
        </p:nvPicPr>
        <p:blipFill>
          <a:blip r:embed="rId3"/>
          <a:stretch>
            <a:fillRect/>
          </a:stretch>
        </p:blipFill>
        <p:spPr>
          <a:xfrm>
            <a:off x="8953649" y="1948825"/>
            <a:ext cx="2485714" cy="2114286"/>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6914C035-4706-5F6F-79A1-FF7C56CBFE77}"/>
              </a:ext>
            </a:extLst>
          </p:cNvPr>
          <p:cNvPicPr>
            <a:picLocks noChangeAspect="1"/>
          </p:cNvPicPr>
          <p:nvPr/>
        </p:nvPicPr>
        <p:blipFill>
          <a:blip r:embed="rId4"/>
          <a:stretch>
            <a:fillRect/>
          </a:stretch>
        </p:blipFill>
        <p:spPr>
          <a:xfrm>
            <a:off x="8866360" y="257472"/>
            <a:ext cx="1984252" cy="609601"/>
          </a:xfrm>
          <a:prstGeom prst="rect">
            <a:avLst/>
          </a:prstGeom>
        </p:spPr>
      </p:pic>
    </p:spTree>
    <p:extLst>
      <p:ext uri="{BB962C8B-B14F-4D97-AF65-F5344CB8AC3E}">
        <p14:creationId xmlns:p14="http://schemas.microsoft.com/office/powerpoint/2010/main" val="353180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43D85E-6A73-214E-BC83-149689150E7E}"/>
              </a:ext>
            </a:extLst>
          </p:cNvPr>
          <p:cNvPicPr>
            <a:picLocks noChangeAspect="1"/>
          </p:cNvPicPr>
          <p:nvPr/>
        </p:nvPicPr>
        <p:blipFill>
          <a:blip r:embed="rId2"/>
          <a:stretch>
            <a:fillRect/>
          </a:stretch>
        </p:blipFill>
        <p:spPr>
          <a:xfrm>
            <a:off x="583360" y="3719960"/>
            <a:ext cx="1897185" cy="1162791"/>
          </a:xfrm>
          <a:prstGeom prst="rect">
            <a:avLst/>
          </a:prstGeom>
        </p:spPr>
      </p:pic>
      <p:sp>
        <p:nvSpPr>
          <p:cNvPr id="10" name="TextBox 9">
            <a:extLst>
              <a:ext uri="{FF2B5EF4-FFF2-40B4-BE49-F238E27FC236}">
                <a16:creationId xmlns:a16="http://schemas.microsoft.com/office/drawing/2014/main" id="{1353E9B8-5825-4E34-80DA-AAE8C524FBA3}"/>
              </a:ext>
            </a:extLst>
          </p:cNvPr>
          <p:cNvSpPr txBox="1"/>
          <p:nvPr/>
        </p:nvSpPr>
        <p:spPr>
          <a:xfrm>
            <a:off x="583360" y="368205"/>
            <a:ext cx="8090849" cy="1323439"/>
          </a:xfrm>
          <a:prstGeom prst="rect">
            <a:avLst/>
          </a:prstGeom>
          <a:noFill/>
        </p:spPr>
        <p:txBody>
          <a:bodyPr wrap="square" rtlCol="0" anchor="t">
            <a:spAutoFit/>
          </a:bodyPr>
          <a:lstStyle/>
          <a:p>
            <a:r>
              <a:rPr lang="en-GB" sz="4000" dirty="0">
                <a:latin typeface="Lora" pitchFamily="2" charset="77"/>
              </a:rPr>
              <a:t>The Lowry Academy</a:t>
            </a:r>
          </a:p>
          <a:p>
            <a:r>
              <a:rPr lang="en-GB" sz="4000" dirty="0">
                <a:latin typeface="Lora" pitchFamily="2" charset="77"/>
              </a:rPr>
              <a:t>The Lowry Hotel</a:t>
            </a:r>
          </a:p>
        </p:txBody>
      </p:sp>
      <p:sp>
        <p:nvSpPr>
          <p:cNvPr id="4" name="Rectangle 3">
            <a:extLst>
              <a:ext uri="{FF2B5EF4-FFF2-40B4-BE49-F238E27FC236}">
                <a16:creationId xmlns:a16="http://schemas.microsoft.com/office/drawing/2014/main" id="{88027C23-0933-B27D-5AB0-C2300003B48A}"/>
              </a:ext>
            </a:extLst>
          </p:cNvPr>
          <p:cNvSpPr/>
          <p:nvPr/>
        </p:nvSpPr>
        <p:spPr>
          <a:xfrm>
            <a:off x="11231745" y="0"/>
            <a:ext cx="415236" cy="1444487"/>
          </a:xfrm>
          <a:prstGeom prst="rect">
            <a:avLst/>
          </a:prstGeom>
          <a:solidFill>
            <a:srgbClr val="C05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8B9B1B3-4D5E-27CD-0017-F491DA4881F4}"/>
              </a:ext>
            </a:extLst>
          </p:cNvPr>
          <p:cNvPicPr>
            <a:picLocks noChangeAspect="1"/>
          </p:cNvPicPr>
          <p:nvPr/>
        </p:nvPicPr>
        <p:blipFill>
          <a:blip r:embed="rId3"/>
          <a:stretch>
            <a:fillRect/>
          </a:stretch>
        </p:blipFill>
        <p:spPr>
          <a:xfrm>
            <a:off x="2999741" y="2768465"/>
            <a:ext cx="2485714" cy="2114286"/>
          </a:xfrm>
          <a:prstGeom prst="rect">
            <a:avLst/>
          </a:prstGeom>
        </p:spPr>
      </p:pic>
      <p:pic>
        <p:nvPicPr>
          <p:cNvPr id="5" name="Picture 4">
            <a:extLst>
              <a:ext uri="{FF2B5EF4-FFF2-40B4-BE49-F238E27FC236}">
                <a16:creationId xmlns:a16="http://schemas.microsoft.com/office/drawing/2014/main" id="{D5E4DAD4-F383-97E5-D5A6-27B180D9AD56}"/>
              </a:ext>
            </a:extLst>
          </p:cNvPr>
          <p:cNvPicPr>
            <a:picLocks noChangeAspect="1"/>
          </p:cNvPicPr>
          <p:nvPr/>
        </p:nvPicPr>
        <p:blipFill>
          <a:blip r:embed="rId4"/>
          <a:stretch>
            <a:fillRect/>
          </a:stretch>
        </p:blipFill>
        <p:spPr>
          <a:xfrm>
            <a:off x="6929610" y="2390660"/>
            <a:ext cx="3822853" cy="2417727"/>
          </a:xfrm>
          <a:prstGeom prst="rect">
            <a:avLst/>
          </a:prstGeom>
        </p:spPr>
      </p:pic>
    </p:spTree>
    <p:extLst>
      <p:ext uri="{BB962C8B-B14F-4D97-AF65-F5344CB8AC3E}">
        <p14:creationId xmlns:p14="http://schemas.microsoft.com/office/powerpoint/2010/main" val="367039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43D85E-6A73-214E-BC83-149689150E7E}"/>
              </a:ext>
            </a:extLst>
          </p:cNvPr>
          <p:cNvPicPr>
            <a:picLocks noChangeAspect="1"/>
          </p:cNvPicPr>
          <p:nvPr/>
        </p:nvPicPr>
        <p:blipFill>
          <a:blip r:embed="rId2"/>
          <a:stretch>
            <a:fillRect/>
          </a:stretch>
        </p:blipFill>
        <p:spPr>
          <a:xfrm>
            <a:off x="226967" y="5155948"/>
            <a:ext cx="1897185" cy="1162791"/>
          </a:xfrm>
          <a:prstGeom prst="rect">
            <a:avLst/>
          </a:prstGeom>
        </p:spPr>
      </p:pic>
      <p:sp>
        <p:nvSpPr>
          <p:cNvPr id="10" name="TextBox 9">
            <a:extLst>
              <a:ext uri="{FF2B5EF4-FFF2-40B4-BE49-F238E27FC236}">
                <a16:creationId xmlns:a16="http://schemas.microsoft.com/office/drawing/2014/main" id="{1353E9B8-5825-4E34-80DA-AAE8C524FBA3}"/>
              </a:ext>
            </a:extLst>
          </p:cNvPr>
          <p:cNvSpPr txBox="1"/>
          <p:nvPr/>
        </p:nvSpPr>
        <p:spPr>
          <a:xfrm>
            <a:off x="536316" y="269054"/>
            <a:ext cx="10860554" cy="1015663"/>
          </a:xfrm>
          <a:prstGeom prst="rect">
            <a:avLst/>
          </a:prstGeom>
          <a:noFill/>
        </p:spPr>
        <p:txBody>
          <a:bodyPr wrap="square" rtlCol="0" anchor="t">
            <a:spAutoFit/>
          </a:bodyPr>
          <a:lstStyle/>
          <a:p>
            <a:r>
              <a:rPr lang="en-GB" sz="4000" dirty="0">
                <a:latin typeface="Lora" pitchFamily="2" charset="77"/>
              </a:rPr>
              <a:t>The Lowry Hotel </a:t>
            </a:r>
          </a:p>
          <a:p>
            <a:endParaRPr lang="en-GB" sz="2000" dirty="0">
              <a:latin typeface="Futura PT Book" panose="020B0502020204020303" pitchFamily="34" charset="0"/>
            </a:endParaRPr>
          </a:p>
        </p:txBody>
      </p:sp>
      <p:grpSp>
        <p:nvGrpSpPr>
          <p:cNvPr id="24" name="Group 23">
            <a:extLst>
              <a:ext uri="{FF2B5EF4-FFF2-40B4-BE49-F238E27FC236}">
                <a16:creationId xmlns:a16="http://schemas.microsoft.com/office/drawing/2014/main" id="{82F4DF92-C792-F905-259C-5852C0931830}"/>
              </a:ext>
            </a:extLst>
          </p:cNvPr>
          <p:cNvGrpSpPr/>
          <p:nvPr/>
        </p:nvGrpSpPr>
        <p:grpSpPr>
          <a:xfrm>
            <a:off x="4815221" y="422277"/>
            <a:ext cx="6726710" cy="4537648"/>
            <a:chOff x="4815221" y="422277"/>
            <a:chExt cx="6726710" cy="4537648"/>
          </a:xfrm>
        </p:grpSpPr>
        <p:grpSp>
          <p:nvGrpSpPr>
            <p:cNvPr id="19" name="Group 18">
              <a:extLst>
                <a:ext uri="{FF2B5EF4-FFF2-40B4-BE49-F238E27FC236}">
                  <a16:creationId xmlns:a16="http://schemas.microsoft.com/office/drawing/2014/main" id="{B7324EB1-FD3E-14EC-54E9-898057D60DD2}"/>
                </a:ext>
              </a:extLst>
            </p:cNvPr>
            <p:cNvGrpSpPr/>
            <p:nvPr/>
          </p:nvGrpSpPr>
          <p:grpSpPr>
            <a:xfrm>
              <a:off x="4815221" y="422277"/>
              <a:ext cx="6708986" cy="4537648"/>
              <a:chOff x="4815221" y="422277"/>
              <a:chExt cx="6708986" cy="4537648"/>
            </a:xfrm>
          </p:grpSpPr>
          <p:pic>
            <p:nvPicPr>
              <p:cNvPr id="20" name="Picture 8" descr="The Lowry Hotel from £80. Salford Hotel Deals &amp; Reviews - KAYAK">
                <a:extLst>
                  <a:ext uri="{FF2B5EF4-FFF2-40B4-BE49-F238E27FC236}">
                    <a16:creationId xmlns:a16="http://schemas.microsoft.com/office/drawing/2014/main" id="{EA05E524-6760-1E50-4836-9620D906E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221" y="422277"/>
                <a:ext cx="3310888" cy="22076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GAIA Skincare launches with The Lowry Hotel - The World of Hospitality">
                <a:extLst>
                  <a:ext uri="{FF2B5EF4-FFF2-40B4-BE49-F238E27FC236}">
                    <a16:creationId xmlns:a16="http://schemas.microsoft.com/office/drawing/2014/main" id="{D6FA1792-E23E-E8D8-1393-04861BDA3D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479"/>
              <a:stretch/>
            </p:blipFill>
            <p:spPr bwMode="auto">
              <a:xfrm>
                <a:off x="4815221" y="2730919"/>
                <a:ext cx="3310888" cy="22290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The River Restaurant Manchester - reviews and information">
                <a:extLst>
                  <a:ext uri="{FF2B5EF4-FFF2-40B4-BE49-F238E27FC236}">
                    <a16:creationId xmlns:a16="http://schemas.microsoft.com/office/drawing/2014/main" id="{309D11EF-C9B8-E3C7-DA6B-E62869E8F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4203" y="2730919"/>
                <a:ext cx="3310004" cy="220769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16" descr="The Lowry Hotel - Salford - Visit Manchester">
              <a:extLst>
                <a:ext uri="{FF2B5EF4-FFF2-40B4-BE49-F238E27FC236}">
                  <a16:creationId xmlns:a16="http://schemas.microsoft.com/office/drawing/2014/main" id="{3ECE1AA1-B5A2-AFD5-FB3D-F9BF399404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4203" y="472946"/>
              <a:ext cx="3327728" cy="215702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CDC274CD-F42A-AF98-DD8B-51C95700146B}"/>
              </a:ext>
            </a:extLst>
          </p:cNvPr>
          <p:cNvSpPr txBox="1"/>
          <p:nvPr/>
        </p:nvSpPr>
        <p:spPr>
          <a:xfrm>
            <a:off x="457850" y="1548448"/>
            <a:ext cx="3622726" cy="4985980"/>
          </a:xfrm>
          <a:prstGeom prst="rect">
            <a:avLst/>
          </a:prstGeom>
          <a:noFill/>
        </p:spPr>
        <p:txBody>
          <a:bodyPr wrap="square" rtlCol="0" anchor="t">
            <a:spAutoFit/>
          </a:bodyPr>
          <a:lstStyle/>
          <a:p>
            <a:pPr marL="285750" indent="-285750" algn="l">
              <a:buFontTx/>
              <a:buChar char="-"/>
            </a:pPr>
            <a:r>
              <a:rPr lang="en-GB" dirty="0">
                <a:latin typeface="Lora" pitchFamily="2" charset="77"/>
              </a:rPr>
              <a:t>Manchester’s first 5* Hotel </a:t>
            </a:r>
          </a:p>
          <a:p>
            <a:pPr marL="285750" indent="-285750" algn="l">
              <a:buFontTx/>
              <a:buChar char="-"/>
            </a:pPr>
            <a:endParaRPr lang="en-GB" dirty="0">
              <a:latin typeface="Lora" pitchFamily="2" charset="77"/>
            </a:endParaRPr>
          </a:p>
          <a:p>
            <a:pPr marL="285750" indent="-285750" algn="l">
              <a:buFontTx/>
              <a:buChar char="-"/>
            </a:pPr>
            <a:r>
              <a:rPr lang="en-GB" dirty="0">
                <a:latin typeface="Lora" pitchFamily="2" charset="77"/>
              </a:rPr>
              <a:t>165 Bedrooms</a:t>
            </a:r>
          </a:p>
          <a:p>
            <a:pPr marL="742950" lvl="1" indent="-285750">
              <a:buFontTx/>
              <a:buChar char="-"/>
            </a:pPr>
            <a:r>
              <a:rPr lang="en-GB" dirty="0">
                <a:latin typeface="Lora" pitchFamily="2" charset="77"/>
              </a:rPr>
              <a:t>1 Presidential Suite </a:t>
            </a:r>
          </a:p>
          <a:p>
            <a:pPr marL="742950" lvl="1" indent="-285750">
              <a:buFontTx/>
              <a:buChar char="-"/>
            </a:pPr>
            <a:r>
              <a:rPr lang="en-GB" dirty="0">
                <a:latin typeface="Lora" pitchFamily="2" charset="77"/>
              </a:rPr>
              <a:t>11 Suites</a:t>
            </a:r>
          </a:p>
          <a:p>
            <a:pPr marL="742950" lvl="1" indent="-285750">
              <a:buFontTx/>
              <a:buChar char="-"/>
            </a:pPr>
            <a:endParaRPr lang="en-GB" dirty="0">
              <a:latin typeface="Lora" pitchFamily="2" charset="77"/>
            </a:endParaRPr>
          </a:p>
          <a:p>
            <a:pPr marL="285750" indent="-285750">
              <a:buFontTx/>
              <a:buChar char="-"/>
            </a:pPr>
            <a:r>
              <a:rPr lang="en-GB" dirty="0">
                <a:latin typeface="Lora" pitchFamily="2" charset="77"/>
              </a:rPr>
              <a:t>New £1m Refurbished Spa, RE:TREAT</a:t>
            </a:r>
          </a:p>
          <a:p>
            <a:pPr marL="285750" indent="-285750">
              <a:buFontTx/>
              <a:buChar char="-"/>
            </a:pPr>
            <a:endParaRPr lang="en-GB" dirty="0">
              <a:latin typeface="Lora" pitchFamily="2" charset="77"/>
            </a:endParaRPr>
          </a:p>
          <a:p>
            <a:pPr marL="285750" indent="-285750">
              <a:buFontTx/>
              <a:buChar char="-"/>
            </a:pPr>
            <a:r>
              <a:rPr lang="en-GB" dirty="0">
                <a:latin typeface="Lora" pitchFamily="2" charset="77"/>
              </a:rPr>
              <a:t>2 AA Rosette Restaurant, The River Restaurant</a:t>
            </a:r>
          </a:p>
          <a:p>
            <a:pPr marL="285750" indent="-285750">
              <a:buFontTx/>
              <a:buChar char="-"/>
            </a:pPr>
            <a:endParaRPr lang="en-GB" dirty="0">
              <a:latin typeface="Lora" pitchFamily="2" charset="77"/>
            </a:endParaRPr>
          </a:p>
          <a:p>
            <a:pPr marL="285750" indent="-285750">
              <a:buFontTx/>
              <a:buChar char="-"/>
            </a:pPr>
            <a:r>
              <a:rPr lang="en-GB" dirty="0">
                <a:latin typeface="Lora" pitchFamily="2" charset="77"/>
              </a:rPr>
              <a:t>Rooms up to </a:t>
            </a:r>
            <a:r>
              <a:rPr lang="en-GB" b="1" u="sng" dirty="0">
                <a:latin typeface="Lora" pitchFamily="2" charset="77"/>
              </a:rPr>
              <a:t>£4,500</a:t>
            </a:r>
          </a:p>
          <a:p>
            <a:pPr marL="285750" indent="-285750">
              <a:buFontTx/>
              <a:buChar char="-"/>
            </a:pPr>
            <a:endParaRPr lang="en-GB" dirty="0">
              <a:latin typeface="Lora" pitchFamily="2" charset="77"/>
            </a:endParaRPr>
          </a:p>
          <a:p>
            <a:pPr marL="285750" indent="-285750">
              <a:buFontTx/>
              <a:buChar char="-"/>
            </a:pPr>
            <a:endParaRPr lang="en-GB" dirty="0">
              <a:latin typeface="Lora" pitchFamily="2" charset="77"/>
            </a:endParaRPr>
          </a:p>
          <a:p>
            <a:pPr marL="685800" indent="-685800" algn="l">
              <a:buFontTx/>
              <a:buChar char="-"/>
            </a:pPr>
            <a:endParaRPr lang="en-GB" sz="4800" dirty="0">
              <a:latin typeface="Lora" pitchFamily="2" charset="77"/>
            </a:endParaRPr>
          </a:p>
        </p:txBody>
      </p:sp>
      <p:sp>
        <p:nvSpPr>
          <p:cNvPr id="5" name="TextBox 4">
            <a:extLst>
              <a:ext uri="{FF2B5EF4-FFF2-40B4-BE49-F238E27FC236}">
                <a16:creationId xmlns:a16="http://schemas.microsoft.com/office/drawing/2014/main" id="{2E26D8A8-8D43-CCE9-B33B-B31DC3405DBF}"/>
              </a:ext>
            </a:extLst>
          </p:cNvPr>
          <p:cNvSpPr txBox="1"/>
          <p:nvPr/>
        </p:nvSpPr>
        <p:spPr>
          <a:xfrm>
            <a:off x="619630" y="1055446"/>
            <a:ext cx="4050530" cy="369332"/>
          </a:xfrm>
          <a:prstGeom prst="rect">
            <a:avLst/>
          </a:prstGeom>
          <a:noFill/>
        </p:spPr>
        <p:txBody>
          <a:bodyPr wrap="square">
            <a:spAutoFit/>
          </a:bodyPr>
          <a:lstStyle/>
          <a:p>
            <a:pPr algn="ctr"/>
            <a:r>
              <a:rPr lang="en-GB" sz="1800" dirty="0">
                <a:latin typeface="Lora" pitchFamily="2" charset="77"/>
              </a:rPr>
              <a:t>Iconic – Individual- Intuitive </a:t>
            </a:r>
            <a:endParaRPr lang="en-GB" dirty="0"/>
          </a:p>
        </p:txBody>
      </p:sp>
    </p:spTree>
    <p:extLst>
      <p:ext uri="{BB962C8B-B14F-4D97-AF65-F5344CB8AC3E}">
        <p14:creationId xmlns:p14="http://schemas.microsoft.com/office/powerpoint/2010/main" val="197173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43D85E-6A73-214E-BC83-149689150E7E}"/>
              </a:ext>
            </a:extLst>
          </p:cNvPr>
          <p:cNvPicPr>
            <a:picLocks noChangeAspect="1"/>
          </p:cNvPicPr>
          <p:nvPr/>
        </p:nvPicPr>
        <p:blipFill>
          <a:blip r:embed="rId2"/>
          <a:stretch>
            <a:fillRect/>
          </a:stretch>
        </p:blipFill>
        <p:spPr>
          <a:xfrm>
            <a:off x="226967" y="5155948"/>
            <a:ext cx="1897185" cy="1162791"/>
          </a:xfrm>
          <a:prstGeom prst="rect">
            <a:avLst/>
          </a:prstGeom>
        </p:spPr>
      </p:pic>
      <p:sp>
        <p:nvSpPr>
          <p:cNvPr id="10" name="TextBox 9">
            <a:extLst>
              <a:ext uri="{FF2B5EF4-FFF2-40B4-BE49-F238E27FC236}">
                <a16:creationId xmlns:a16="http://schemas.microsoft.com/office/drawing/2014/main" id="{1353E9B8-5825-4E34-80DA-AAE8C524FBA3}"/>
              </a:ext>
            </a:extLst>
          </p:cNvPr>
          <p:cNvSpPr txBox="1"/>
          <p:nvPr/>
        </p:nvSpPr>
        <p:spPr>
          <a:xfrm>
            <a:off x="536316" y="269054"/>
            <a:ext cx="10555754" cy="6124754"/>
          </a:xfrm>
          <a:prstGeom prst="rect">
            <a:avLst/>
          </a:prstGeom>
          <a:noFill/>
        </p:spPr>
        <p:txBody>
          <a:bodyPr wrap="square" rtlCol="0" anchor="t">
            <a:spAutoFit/>
          </a:bodyPr>
          <a:lstStyle/>
          <a:p>
            <a:r>
              <a:rPr lang="en-GB" sz="4000" dirty="0">
                <a:latin typeface="Lora" pitchFamily="2" charset="77"/>
              </a:rPr>
              <a:t>Fancy a career as an Event Planner?</a:t>
            </a:r>
          </a:p>
          <a:p>
            <a:endParaRPr lang="en-GB" sz="4000" dirty="0">
              <a:latin typeface="Lora" pitchFamily="2" charset="77"/>
            </a:endParaRPr>
          </a:p>
          <a:p>
            <a:r>
              <a:rPr lang="en-GB" sz="1600" b="1" dirty="0">
                <a:latin typeface="Lora" pitchFamily="2" charset="77"/>
              </a:rPr>
              <a:t>Pros –</a:t>
            </a:r>
          </a:p>
          <a:p>
            <a:r>
              <a:rPr lang="en-GB" sz="1600" dirty="0">
                <a:latin typeface="Lora" pitchFamily="2" charset="77"/>
              </a:rPr>
              <a:t>Variety</a:t>
            </a:r>
          </a:p>
          <a:p>
            <a:r>
              <a:rPr lang="en-GB" sz="1600" dirty="0">
                <a:latin typeface="Lora" pitchFamily="2" charset="77"/>
              </a:rPr>
              <a:t>Meeting Interesting People</a:t>
            </a:r>
          </a:p>
          <a:p>
            <a:r>
              <a:rPr lang="en-GB" sz="1600" dirty="0">
                <a:latin typeface="Lora" pitchFamily="2" charset="77"/>
              </a:rPr>
              <a:t>Teamwork</a:t>
            </a:r>
          </a:p>
          <a:p>
            <a:r>
              <a:rPr lang="en-GB" sz="1600" dirty="0">
                <a:latin typeface="Lora" pitchFamily="2" charset="77"/>
              </a:rPr>
              <a:t>Good Job Prospects</a:t>
            </a:r>
          </a:p>
          <a:p>
            <a:r>
              <a:rPr lang="en-GB" sz="1600" dirty="0">
                <a:latin typeface="Lora" pitchFamily="2" charset="77"/>
              </a:rPr>
              <a:t>Potential to own your Own Business</a:t>
            </a:r>
          </a:p>
          <a:p>
            <a:r>
              <a:rPr lang="en-GB" sz="1600" dirty="0">
                <a:latin typeface="Lora" pitchFamily="2" charset="77"/>
              </a:rPr>
              <a:t>It can be such fun</a:t>
            </a:r>
          </a:p>
          <a:p>
            <a:endParaRPr lang="en-GB" sz="1600" b="1" dirty="0">
              <a:latin typeface="Lora" pitchFamily="2" charset="77"/>
            </a:endParaRPr>
          </a:p>
          <a:p>
            <a:r>
              <a:rPr lang="en-GB" sz="1600" b="1" dirty="0">
                <a:latin typeface="Lora" pitchFamily="2" charset="77"/>
              </a:rPr>
              <a:t>Cons – </a:t>
            </a:r>
          </a:p>
          <a:p>
            <a:r>
              <a:rPr lang="en-GB" sz="1600" dirty="0">
                <a:latin typeface="Lora" pitchFamily="2" charset="77"/>
              </a:rPr>
              <a:t>Can be Long Hours</a:t>
            </a:r>
          </a:p>
          <a:p>
            <a:r>
              <a:rPr lang="en-GB" sz="1600" dirty="0" err="1">
                <a:latin typeface="Lora" pitchFamily="2" charset="77"/>
              </a:rPr>
              <a:t>Stressfull</a:t>
            </a:r>
            <a:endParaRPr lang="en-GB" sz="1600" dirty="0">
              <a:latin typeface="Lora" pitchFamily="2" charset="77"/>
            </a:endParaRPr>
          </a:p>
          <a:p>
            <a:r>
              <a:rPr lang="en-GB" sz="1600" dirty="0">
                <a:latin typeface="Lora" pitchFamily="2" charset="77"/>
              </a:rPr>
              <a:t>Dealing with Difficult People</a:t>
            </a:r>
          </a:p>
          <a:p>
            <a:r>
              <a:rPr lang="en-GB" sz="1600" dirty="0">
                <a:latin typeface="Lora" pitchFamily="2" charset="77"/>
              </a:rPr>
              <a:t>Experienced Preferred</a:t>
            </a:r>
          </a:p>
          <a:p>
            <a:endParaRPr lang="en-GB" sz="2400" dirty="0">
              <a:latin typeface="Lora" pitchFamily="2" charset="77"/>
            </a:endParaRPr>
          </a:p>
          <a:p>
            <a:endParaRPr lang="en-GB" sz="4000" dirty="0">
              <a:latin typeface="Lora" pitchFamily="2" charset="77"/>
            </a:endParaRPr>
          </a:p>
          <a:p>
            <a:endParaRPr lang="en-GB" sz="1800" dirty="0">
              <a:effectLst/>
              <a:latin typeface="Calibri" panose="020F0502020204030204" pitchFamily="34" charset="0"/>
              <a:ea typeface="Calibri" panose="020F0502020204030204" pitchFamily="34" charset="0"/>
            </a:endParaRPr>
          </a:p>
          <a:p>
            <a:endParaRPr lang="en-GB" sz="2000" dirty="0">
              <a:latin typeface="Futura PT Book" panose="020B0502020204020303" pitchFamily="34" charset="0"/>
            </a:endParaRPr>
          </a:p>
        </p:txBody>
      </p:sp>
      <p:sp>
        <p:nvSpPr>
          <p:cNvPr id="4" name="Rectangle 3">
            <a:extLst>
              <a:ext uri="{FF2B5EF4-FFF2-40B4-BE49-F238E27FC236}">
                <a16:creationId xmlns:a16="http://schemas.microsoft.com/office/drawing/2014/main" id="{88027C23-0933-B27D-5AB0-C2300003B48A}"/>
              </a:ext>
            </a:extLst>
          </p:cNvPr>
          <p:cNvSpPr/>
          <p:nvPr/>
        </p:nvSpPr>
        <p:spPr>
          <a:xfrm>
            <a:off x="11231745" y="0"/>
            <a:ext cx="415236" cy="1444487"/>
          </a:xfrm>
          <a:prstGeom prst="rect">
            <a:avLst/>
          </a:prstGeom>
          <a:solidFill>
            <a:srgbClr val="C05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28CE3E-97D9-14EE-6524-952AE9D3C922}"/>
              </a:ext>
            </a:extLst>
          </p:cNvPr>
          <p:cNvPicPr>
            <a:picLocks noChangeAspect="1"/>
          </p:cNvPicPr>
          <p:nvPr/>
        </p:nvPicPr>
        <p:blipFill>
          <a:blip r:embed="rId3"/>
          <a:stretch>
            <a:fillRect/>
          </a:stretch>
        </p:blipFill>
        <p:spPr>
          <a:xfrm>
            <a:off x="9121256" y="4671152"/>
            <a:ext cx="2487384" cy="1879878"/>
          </a:xfrm>
          <a:prstGeom prst="rect">
            <a:avLst/>
          </a:prstGeom>
        </p:spPr>
      </p:pic>
    </p:spTree>
    <p:extLst>
      <p:ext uri="{BB962C8B-B14F-4D97-AF65-F5344CB8AC3E}">
        <p14:creationId xmlns:p14="http://schemas.microsoft.com/office/powerpoint/2010/main" val="103317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43D85E-6A73-214E-BC83-149689150E7E}"/>
              </a:ext>
            </a:extLst>
          </p:cNvPr>
          <p:cNvPicPr>
            <a:picLocks noChangeAspect="1"/>
          </p:cNvPicPr>
          <p:nvPr/>
        </p:nvPicPr>
        <p:blipFill>
          <a:blip r:embed="rId2"/>
          <a:stretch>
            <a:fillRect/>
          </a:stretch>
        </p:blipFill>
        <p:spPr>
          <a:xfrm>
            <a:off x="226967" y="5155948"/>
            <a:ext cx="1897185" cy="1162791"/>
          </a:xfrm>
          <a:prstGeom prst="rect">
            <a:avLst/>
          </a:prstGeom>
        </p:spPr>
      </p:pic>
      <p:sp>
        <p:nvSpPr>
          <p:cNvPr id="10" name="TextBox 9">
            <a:extLst>
              <a:ext uri="{FF2B5EF4-FFF2-40B4-BE49-F238E27FC236}">
                <a16:creationId xmlns:a16="http://schemas.microsoft.com/office/drawing/2014/main" id="{1353E9B8-5825-4E34-80DA-AAE8C524FBA3}"/>
              </a:ext>
            </a:extLst>
          </p:cNvPr>
          <p:cNvSpPr txBox="1"/>
          <p:nvPr/>
        </p:nvSpPr>
        <p:spPr>
          <a:xfrm>
            <a:off x="536316" y="269054"/>
            <a:ext cx="10555754" cy="4739759"/>
          </a:xfrm>
          <a:prstGeom prst="rect">
            <a:avLst/>
          </a:prstGeom>
          <a:noFill/>
        </p:spPr>
        <p:txBody>
          <a:bodyPr wrap="square" rtlCol="0" anchor="t">
            <a:spAutoFit/>
          </a:bodyPr>
          <a:lstStyle/>
          <a:p>
            <a:r>
              <a:rPr lang="en-GB" sz="4000" dirty="0">
                <a:latin typeface="Lora" pitchFamily="2" charset="77"/>
              </a:rPr>
              <a:t>Task </a:t>
            </a:r>
          </a:p>
          <a:p>
            <a:r>
              <a:rPr lang="en-GB" sz="4000" dirty="0">
                <a:latin typeface="Lora" pitchFamily="2" charset="77"/>
              </a:rPr>
              <a:t>Create your event. . .</a:t>
            </a:r>
          </a:p>
          <a:p>
            <a:endParaRPr lang="en-GB" sz="4000" dirty="0">
              <a:latin typeface="Lora" pitchFamily="2" charset="77"/>
            </a:endParaRPr>
          </a:p>
          <a:p>
            <a:r>
              <a:rPr lang="en-GB" sz="1800" dirty="0">
                <a:effectLst/>
                <a:latin typeface="Calibri" panose="020F0502020204030204" pitchFamily="34" charset="0"/>
                <a:ea typeface="Calibri" panose="020F0502020204030204" pitchFamily="34" charset="0"/>
              </a:rPr>
              <a:t>We would like you, in teams, to create a “Party” style event for a Birthday Celebration.</a:t>
            </a:r>
          </a:p>
          <a:p>
            <a:r>
              <a:rPr lang="en-GB" sz="1800" dirty="0">
                <a:effectLst/>
                <a:latin typeface="Calibri" panose="020F0502020204030204" pitchFamily="34" charset="0"/>
                <a:ea typeface="Calibri" panose="020F0502020204030204" pitchFamily="34" charset="0"/>
              </a:rPr>
              <a:t>The client has asked for –</a:t>
            </a:r>
          </a:p>
          <a:p>
            <a:r>
              <a:rPr lang="en-GB" sz="1800" dirty="0">
                <a:effectLst/>
                <a:latin typeface="Calibri" panose="020F0502020204030204" pitchFamily="34" charset="0"/>
                <a:ea typeface="Calibri" panose="020F0502020204030204" pitchFamily="34" charset="0"/>
              </a:rPr>
              <a:t>100 people, food and dancing and has mentioned that some people may travel some distance for the event and may need accommodation. Client </a:t>
            </a:r>
            <a:r>
              <a:rPr lang="en-GB" dirty="0">
                <a:latin typeface="Calibri" panose="020F0502020204030204" pitchFamily="34" charset="0"/>
                <a:ea typeface="Calibri" panose="020F0502020204030204" pitchFamily="34" charset="0"/>
              </a:rPr>
              <a:t>also mentions that several of the guests will be elderly, and some will be children.</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Think carefully about what you need to consider and how you can meet the needs of your clients, how to pick a venue, what does this venue have to offer? Can it meet your criteria in terms of  the brief you have had from your client.</a:t>
            </a:r>
          </a:p>
          <a:p>
            <a:endParaRPr lang="en-GB" sz="1800" dirty="0">
              <a:effectLst/>
              <a:latin typeface="Calibri" panose="020F0502020204030204" pitchFamily="34" charset="0"/>
              <a:ea typeface="Calibri" panose="020F0502020204030204" pitchFamily="34" charset="0"/>
            </a:endParaRPr>
          </a:p>
          <a:p>
            <a:endParaRPr lang="en-GB" sz="2000" dirty="0">
              <a:latin typeface="Futura PT Book" panose="020B0502020204020303" pitchFamily="34" charset="0"/>
            </a:endParaRPr>
          </a:p>
        </p:txBody>
      </p:sp>
      <p:sp>
        <p:nvSpPr>
          <p:cNvPr id="4" name="Rectangle 3">
            <a:extLst>
              <a:ext uri="{FF2B5EF4-FFF2-40B4-BE49-F238E27FC236}">
                <a16:creationId xmlns:a16="http://schemas.microsoft.com/office/drawing/2014/main" id="{88027C23-0933-B27D-5AB0-C2300003B48A}"/>
              </a:ext>
            </a:extLst>
          </p:cNvPr>
          <p:cNvSpPr/>
          <p:nvPr/>
        </p:nvSpPr>
        <p:spPr>
          <a:xfrm>
            <a:off x="11231745" y="0"/>
            <a:ext cx="415236" cy="1444487"/>
          </a:xfrm>
          <a:prstGeom prst="rect">
            <a:avLst/>
          </a:prstGeom>
          <a:solidFill>
            <a:srgbClr val="C05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28CE3E-97D9-14EE-6524-952AE9D3C922}"/>
              </a:ext>
            </a:extLst>
          </p:cNvPr>
          <p:cNvPicPr>
            <a:picLocks noChangeAspect="1"/>
          </p:cNvPicPr>
          <p:nvPr/>
        </p:nvPicPr>
        <p:blipFill>
          <a:blip r:embed="rId3"/>
          <a:stretch>
            <a:fillRect/>
          </a:stretch>
        </p:blipFill>
        <p:spPr>
          <a:xfrm>
            <a:off x="9121256" y="4671152"/>
            <a:ext cx="2487384" cy="1879878"/>
          </a:xfrm>
          <a:prstGeom prst="rect">
            <a:avLst/>
          </a:prstGeom>
        </p:spPr>
      </p:pic>
    </p:spTree>
    <p:extLst>
      <p:ext uri="{BB962C8B-B14F-4D97-AF65-F5344CB8AC3E}">
        <p14:creationId xmlns:p14="http://schemas.microsoft.com/office/powerpoint/2010/main" val="218363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43D85E-6A73-214E-BC83-149689150E7E}"/>
              </a:ext>
            </a:extLst>
          </p:cNvPr>
          <p:cNvPicPr>
            <a:picLocks noChangeAspect="1"/>
          </p:cNvPicPr>
          <p:nvPr/>
        </p:nvPicPr>
        <p:blipFill>
          <a:blip r:embed="rId2"/>
          <a:stretch>
            <a:fillRect/>
          </a:stretch>
        </p:blipFill>
        <p:spPr>
          <a:xfrm>
            <a:off x="226967" y="5155948"/>
            <a:ext cx="1897185" cy="1162791"/>
          </a:xfrm>
          <a:prstGeom prst="rect">
            <a:avLst/>
          </a:prstGeom>
        </p:spPr>
      </p:pic>
      <p:sp>
        <p:nvSpPr>
          <p:cNvPr id="10" name="TextBox 9">
            <a:extLst>
              <a:ext uri="{FF2B5EF4-FFF2-40B4-BE49-F238E27FC236}">
                <a16:creationId xmlns:a16="http://schemas.microsoft.com/office/drawing/2014/main" id="{1353E9B8-5825-4E34-80DA-AAE8C524FBA3}"/>
              </a:ext>
            </a:extLst>
          </p:cNvPr>
          <p:cNvSpPr txBox="1"/>
          <p:nvPr/>
        </p:nvSpPr>
        <p:spPr>
          <a:xfrm>
            <a:off x="536316" y="306970"/>
            <a:ext cx="10555754" cy="4401205"/>
          </a:xfrm>
          <a:prstGeom prst="rect">
            <a:avLst/>
          </a:prstGeom>
          <a:noFill/>
        </p:spPr>
        <p:txBody>
          <a:bodyPr wrap="square" rtlCol="0" anchor="t">
            <a:spAutoFit/>
          </a:bodyPr>
          <a:lstStyle/>
          <a:p>
            <a:r>
              <a:rPr lang="en-GB" sz="4000" dirty="0">
                <a:latin typeface="Lora" pitchFamily="2" charset="77"/>
              </a:rPr>
              <a:t>Have you considered…</a:t>
            </a:r>
          </a:p>
          <a:p>
            <a:endParaRPr lang="en-GB" sz="4000" dirty="0">
              <a:effectLst/>
              <a:latin typeface="Lora" pitchFamily="2" charset="77"/>
              <a:ea typeface="Calibri" panose="020F0502020204030204" pitchFamily="34" charset="0"/>
            </a:endParaRPr>
          </a:p>
          <a:p>
            <a:r>
              <a:rPr lang="en-GB" dirty="0">
                <a:latin typeface="Lora" pitchFamily="2" charset="77"/>
                <a:ea typeface="Calibri" panose="020F0502020204030204" pitchFamily="34" charset="0"/>
              </a:rPr>
              <a:t>The Venue</a:t>
            </a:r>
            <a:r>
              <a:rPr lang="en-GB" dirty="0">
                <a:latin typeface="Calibri" panose="020F0502020204030204" pitchFamily="34" charset="0"/>
                <a:ea typeface="Calibri" panose="020F0502020204030204" pitchFamily="34" charset="0"/>
              </a:rPr>
              <a:t> – </a:t>
            </a:r>
          </a:p>
          <a:p>
            <a:r>
              <a:rPr lang="en-GB" dirty="0">
                <a:effectLst/>
                <a:latin typeface="Calibri" panose="020F0502020204030204" pitchFamily="34" charset="0"/>
                <a:ea typeface="Calibri" panose="020F0502020204030204" pitchFamily="34" charset="0"/>
              </a:rPr>
              <a:t>Can it accommodate the numbers?</a:t>
            </a:r>
          </a:p>
          <a:p>
            <a:r>
              <a:rPr lang="en-GB" dirty="0">
                <a:latin typeface="Calibri" panose="020F0502020204030204" pitchFamily="34" charset="0"/>
                <a:ea typeface="Calibri" panose="020F0502020204030204" pitchFamily="34" charset="0"/>
              </a:rPr>
              <a:t>Does it have bedrooms?</a:t>
            </a:r>
          </a:p>
          <a:p>
            <a:r>
              <a:rPr lang="en-GB" dirty="0">
                <a:latin typeface="Calibri" panose="020F0502020204030204" pitchFamily="34" charset="0"/>
                <a:ea typeface="Calibri" panose="020F0502020204030204" pitchFamily="34" charset="0"/>
              </a:rPr>
              <a:t>What about the catering?</a:t>
            </a:r>
          </a:p>
          <a:p>
            <a:r>
              <a:rPr lang="en-GB" dirty="0">
                <a:effectLst/>
                <a:latin typeface="Calibri" panose="020F0502020204030204" pitchFamily="34" charset="0"/>
                <a:ea typeface="Calibri" panose="020F0502020204030204" pitchFamily="34" charset="0"/>
              </a:rPr>
              <a:t>Are these ty</a:t>
            </a:r>
            <a:r>
              <a:rPr lang="en-GB" dirty="0">
                <a:latin typeface="Calibri" panose="020F0502020204030204" pitchFamily="34" charset="0"/>
                <a:ea typeface="Calibri" panose="020F0502020204030204" pitchFamily="34" charset="0"/>
              </a:rPr>
              <a:t>pe of events successful at this property? How can you check?</a:t>
            </a:r>
          </a:p>
          <a:p>
            <a:r>
              <a:rPr lang="en-GB" dirty="0">
                <a:effectLst/>
                <a:latin typeface="Calibri" panose="020F0502020204030204" pitchFamily="34" charset="0"/>
                <a:ea typeface="Calibri" panose="020F0502020204030204" pitchFamily="34" charset="0"/>
              </a:rPr>
              <a:t>Can </a:t>
            </a:r>
            <a:r>
              <a:rPr lang="en-GB" dirty="0">
                <a:latin typeface="Calibri" panose="020F0502020204030204" pitchFamily="34" charset="0"/>
                <a:ea typeface="Calibri" panose="020F0502020204030204" pitchFamily="34" charset="0"/>
              </a:rPr>
              <a:t>the venue offer all that the client has requested?</a:t>
            </a:r>
          </a:p>
          <a:p>
            <a:r>
              <a:rPr lang="en-GB" dirty="0">
                <a:latin typeface="Calibri" panose="020F0502020204030204" pitchFamily="34" charset="0"/>
                <a:ea typeface="Calibri" panose="020F0502020204030204" pitchFamily="34" charset="0"/>
              </a:rPr>
              <a:t>Can the venue accommodate for both the elderly and children?</a:t>
            </a:r>
          </a:p>
          <a:p>
            <a:r>
              <a:rPr lang="en-GB" dirty="0">
                <a:latin typeface="Calibri" panose="020F0502020204030204" pitchFamily="34" charset="0"/>
                <a:ea typeface="Calibri" panose="020F0502020204030204" pitchFamily="34" charset="0"/>
              </a:rPr>
              <a:t>What assistance does the Venue offer?</a:t>
            </a:r>
          </a:p>
          <a:p>
            <a:endParaRPr lang="en-GB"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endParaRPr lang="en-GB" sz="2000" dirty="0">
              <a:latin typeface="Futura PT Book" panose="020B0502020204020303" pitchFamily="34" charset="0"/>
            </a:endParaRPr>
          </a:p>
        </p:txBody>
      </p:sp>
      <p:sp>
        <p:nvSpPr>
          <p:cNvPr id="4" name="Rectangle 3">
            <a:extLst>
              <a:ext uri="{FF2B5EF4-FFF2-40B4-BE49-F238E27FC236}">
                <a16:creationId xmlns:a16="http://schemas.microsoft.com/office/drawing/2014/main" id="{88027C23-0933-B27D-5AB0-C2300003B48A}"/>
              </a:ext>
            </a:extLst>
          </p:cNvPr>
          <p:cNvSpPr/>
          <p:nvPr/>
        </p:nvSpPr>
        <p:spPr>
          <a:xfrm>
            <a:off x="11231745" y="0"/>
            <a:ext cx="415236" cy="1444487"/>
          </a:xfrm>
          <a:prstGeom prst="rect">
            <a:avLst/>
          </a:prstGeom>
          <a:solidFill>
            <a:srgbClr val="C05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28CE3E-97D9-14EE-6524-952AE9D3C922}"/>
              </a:ext>
            </a:extLst>
          </p:cNvPr>
          <p:cNvPicPr>
            <a:picLocks noChangeAspect="1"/>
          </p:cNvPicPr>
          <p:nvPr/>
        </p:nvPicPr>
        <p:blipFill>
          <a:blip r:embed="rId3"/>
          <a:stretch>
            <a:fillRect/>
          </a:stretch>
        </p:blipFill>
        <p:spPr>
          <a:xfrm>
            <a:off x="9121256" y="4671152"/>
            <a:ext cx="2487384" cy="1879878"/>
          </a:xfrm>
          <a:prstGeom prst="rect">
            <a:avLst/>
          </a:prstGeom>
        </p:spPr>
      </p:pic>
    </p:spTree>
    <p:extLst>
      <p:ext uri="{BB962C8B-B14F-4D97-AF65-F5344CB8AC3E}">
        <p14:creationId xmlns:p14="http://schemas.microsoft.com/office/powerpoint/2010/main" val="1746078866"/>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lgn="l">
          <a:defRPr sz="4800" dirty="0">
            <a:latin typeface="Lor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ic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lgn="l">
          <a:defRPr sz="4800" dirty="0">
            <a:latin typeface="Lor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22384</TotalTime>
  <Words>474</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Century Gothic</vt:lpstr>
      <vt:lpstr>Futura PT Book</vt:lpstr>
      <vt:lpstr>Lora</vt:lpstr>
      <vt:lpstr>Title Slide</vt:lpstr>
      <vt:lpstr>Generic Template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Tassaker</dc:creator>
  <cp:lastModifiedBy>Laura Johnson</cp:lastModifiedBy>
  <cp:revision>520</cp:revision>
  <cp:lastPrinted>2019-12-06T16:56:52Z</cp:lastPrinted>
  <dcterms:created xsi:type="dcterms:W3CDTF">2019-02-22T09:59:00Z</dcterms:created>
  <dcterms:modified xsi:type="dcterms:W3CDTF">2025-02-05T21:23:45Z</dcterms:modified>
</cp:coreProperties>
</file>