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6"/>
  </p:notesMasterIdLst>
  <p:sldIdLst>
    <p:sldId id="297" r:id="rId5"/>
    <p:sldId id="256" r:id="rId6"/>
    <p:sldId id="285" r:id="rId7"/>
    <p:sldId id="257" r:id="rId8"/>
    <p:sldId id="290" r:id="rId9"/>
    <p:sldId id="258" r:id="rId10"/>
    <p:sldId id="261" r:id="rId11"/>
    <p:sldId id="260" r:id="rId12"/>
    <p:sldId id="259" r:id="rId13"/>
    <p:sldId id="289" r:id="rId14"/>
    <p:sldId id="292" r:id="rId15"/>
    <p:sldId id="262" r:id="rId16"/>
    <p:sldId id="291" r:id="rId17"/>
    <p:sldId id="263" r:id="rId18"/>
    <p:sldId id="264" r:id="rId19"/>
    <p:sldId id="286" r:id="rId20"/>
    <p:sldId id="267" r:id="rId21"/>
    <p:sldId id="293" r:id="rId22"/>
    <p:sldId id="265" r:id="rId23"/>
    <p:sldId id="287" r:id="rId24"/>
    <p:sldId id="269" r:id="rId25"/>
    <p:sldId id="295" r:id="rId26"/>
    <p:sldId id="270" r:id="rId27"/>
    <p:sldId id="271" r:id="rId28"/>
    <p:sldId id="272" r:id="rId29"/>
    <p:sldId id="273" r:id="rId30"/>
    <p:sldId id="274" r:id="rId31"/>
    <p:sldId id="275" r:id="rId32"/>
    <p:sldId id="276" r:id="rId33"/>
    <p:sldId id="277" r:id="rId34"/>
    <p:sldId id="294" r:id="rId35"/>
    <p:sldId id="296" r:id="rId36"/>
    <p:sldId id="266" r:id="rId37"/>
    <p:sldId id="288" r:id="rId38"/>
    <p:sldId id="278" r:id="rId39"/>
    <p:sldId id="279" r:id="rId40"/>
    <p:sldId id="280" r:id="rId41"/>
    <p:sldId id="281" r:id="rId42"/>
    <p:sldId id="282" r:id="rId43"/>
    <p:sldId id="283" r:id="rId44"/>
    <p:sldId id="284" r:id="rId45"/>
  </p:sldIdLst>
  <p:sldSz cx="18288000" cy="10287000"/>
  <p:notesSz cx="6858000" cy="9144000"/>
  <p:embeddedFontLst>
    <p:embeddedFont>
      <p:font typeface="TAN Ashford" panose="020B0604020202020204" charset="0"/>
      <p:regular r:id="rId47"/>
    </p:embeddedFont>
    <p:embeddedFont>
      <p:font typeface="TAN Garland"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48"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6788C-3F4D-41CB-B25D-4C63C5850F3F}" type="datetimeFigureOut">
              <a:rPr lang="en-GB" smtClean="0"/>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80CB6-2B69-4075-A956-F9532D5375A0}" type="slidenum">
              <a:rPr lang="en-GB" smtClean="0"/>
              <a:t>‹#›</a:t>
            </a:fld>
            <a:endParaRPr lang="en-GB"/>
          </a:p>
        </p:txBody>
      </p:sp>
    </p:spTree>
    <p:extLst>
      <p:ext uri="{BB962C8B-B14F-4D97-AF65-F5344CB8AC3E}">
        <p14:creationId xmlns:p14="http://schemas.microsoft.com/office/powerpoint/2010/main" val="346122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Search online using key words – are you looking in the right location? Can</a:t>
            </a:r>
            <a:r>
              <a:rPr lang="en-GB" baseline="0" dirty="0"/>
              <a:t> you get there and back for shift pattern times? </a:t>
            </a:r>
          </a:p>
          <a:p>
            <a:pPr marL="228600" indent="-228600">
              <a:buAutoNum type="arabicPeriod"/>
            </a:pPr>
            <a:r>
              <a:rPr lang="en-GB" baseline="0" dirty="0"/>
              <a:t>Speak to friends and family – this is how I got my first job. I was 16 and having dinner with my mam in our local restaurant. My mam knew the owner and told him I was looking for a job. Thought nothing of it and one week later he rang the house phone and asked if I was free for the summer</a:t>
            </a:r>
          </a:p>
          <a:p>
            <a:pPr marL="228600" indent="-228600">
              <a:buAutoNum type="arabicPeriod"/>
            </a:pPr>
            <a:r>
              <a:rPr lang="en-GB" baseline="0" dirty="0"/>
              <a:t>What interests you? What would you be able to show already in your CV? For example gym assistant – do you play sports teams already? Have you done any underage coaching or helped out in camps?</a:t>
            </a:r>
          </a:p>
          <a:p>
            <a:pPr marL="228600" indent="-228600">
              <a:buAutoNum type="arabicPeriod"/>
            </a:pPr>
            <a:r>
              <a:rPr lang="en-GB" baseline="0" dirty="0"/>
              <a:t>Update your CV for the role – I have read so many CV’s where they say how they are looking to “start their career in X” but have applied for a job in the Y industry. It is an automatic reject because it shows lack of attention to detail and lack of interest in the role itself. We want an engaged candidate that will stay with us.</a:t>
            </a:r>
          </a:p>
        </p:txBody>
      </p:sp>
      <p:sp>
        <p:nvSpPr>
          <p:cNvPr id="4" name="Slide Number Placeholder 3"/>
          <p:cNvSpPr>
            <a:spLocks noGrp="1"/>
          </p:cNvSpPr>
          <p:nvPr>
            <p:ph type="sldNum" sz="quarter" idx="10"/>
          </p:nvPr>
        </p:nvSpPr>
        <p:spPr/>
        <p:txBody>
          <a:bodyPr/>
          <a:lstStyle/>
          <a:p>
            <a:fld id="{B0680CB6-2B69-4075-A956-F9532D5375A0}" type="slidenum">
              <a:rPr lang="en-GB" smtClean="0"/>
              <a:t>4</a:t>
            </a:fld>
            <a:endParaRPr lang="en-GB"/>
          </a:p>
        </p:txBody>
      </p:sp>
    </p:spTree>
    <p:extLst>
      <p:ext uri="{BB962C8B-B14F-4D97-AF65-F5344CB8AC3E}">
        <p14:creationId xmlns:p14="http://schemas.microsoft.com/office/powerpoint/2010/main" val="410242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me about yourself role play</a:t>
            </a:r>
            <a:r>
              <a:rPr lang="en-GB" baseline="0" dirty="0"/>
              <a:t> with Mercedes. Good &amp; bad example. Example role, commis chef</a:t>
            </a:r>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18</a:t>
            </a:fld>
            <a:endParaRPr lang="en-GB"/>
          </a:p>
        </p:txBody>
      </p:sp>
    </p:spTree>
    <p:extLst>
      <p:ext uri="{BB962C8B-B14F-4D97-AF65-F5344CB8AC3E}">
        <p14:creationId xmlns:p14="http://schemas.microsoft.com/office/powerpoint/2010/main" val="403172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me a few</a:t>
            </a:r>
            <a:r>
              <a:rPr lang="en-GB" baseline="0" dirty="0"/>
              <a:t> details that would be great in a CV – ask the class to shout out and transition into the words</a:t>
            </a:r>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6</a:t>
            </a:fld>
            <a:endParaRPr lang="en-GB"/>
          </a:p>
        </p:txBody>
      </p:sp>
    </p:spTree>
    <p:extLst>
      <p:ext uri="{BB962C8B-B14F-4D97-AF65-F5344CB8AC3E}">
        <p14:creationId xmlns:p14="http://schemas.microsoft.com/office/powerpoint/2010/main" val="190454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a:t>
            </a:r>
            <a:r>
              <a:rPr lang="en-GB" baseline="0" dirty="0"/>
              <a:t> example would you be more likely to invite for interview?</a:t>
            </a:r>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8</a:t>
            </a:fld>
            <a:endParaRPr lang="en-GB"/>
          </a:p>
        </p:txBody>
      </p:sp>
    </p:spTree>
    <p:extLst>
      <p:ext uri="{BB962C8B-B14F-4D97-AF65-F5344CB8AC3E}">
        <p14:creationId xmlns:p14="http://schemas.microsoft.com/office/powerpoint/2010/main" val="348657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Expect to change your personal statement as your grow and</a:t>
            </a:r>
            <a:r>
              <a:rPr lang="en-GB" baseline="0" dirty="0"/>
              <a:t> as the jobs you are applying for change in the qualities they are looking for.</a:t>
            </a:r>
          </a:p>
          <a:p>
            <a:pPr marL="228600" indent="-228600">
              <a:buAutoNum type="arabicPeriod"/>
            </a:pPr>
            <a:r>
              <a:rPr lang="en-GB" baseline="0" dirty="0"/>
              <a:t>My first personal statement… says experienced but in reality, I had only worked 2-3 5* hotels at this stage but thought I knew everything!</a:t>
            </a:r>
          </a:p>
          <a:p>
            <a:pPr marL="228600" indent="-228600">
              <a:buAutoNum type="arabicPeriod"/>
            </a:pPr>
            <a:r>
              <a:rPr lang="en-GB" baseline="0" dirty="0"/>
              <a:t>The next one was where I had gained strong experience with teams – lets showcase that. And lets tell them what type of environment I thrive in.</a:t>
            </a:r>
          </a:p>
          <a:p>
            <a:pPr marL="228600" indent="-228600">
              <a:buAutoNum type="arabicPeriod"/>
            </a:pPr>
            <a:r>
              <a:rPr lang="en-GB" baseline="0" dirty="0"/>
              <a:t>Having gained management experience, I focused on this and honed in on what I do best in Front Office Manager roles</a:t>
            </a:r>
          </a:p>
          <a:p>
            <a:pPr marL="228600" indent="-228600">
              <a:buAutoNum type="arabicPeriod"/>
            </a:pPr>
            <a:r>
              <a:rPr lang="en-GB" baseline="0" dirty="0"/>
              <a:t>Moving from customer facing to a HR role, the people management skills I learned while doing other roles is what was an excellent translatable skill and crucial to HR.</a:t>
            </a:r>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10</a:t>
            </a:fld>
            <a:endParaRPr lang="en-GB"/>
          </a:p>
        </p:txBody>
      </p:sp>
    </p:spTree>
    <p:extLst>
      <p:ext uri="{BB962C8B-B14F-4D97-AF65-F5344CB8AC3E}">
        <p14:creationId xmlns:p14="http://schemas.microsoft.com/office/powerpoint/2010/main" val="344495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11</a:t>
            </a:fld>
            <a:endParaRPr lang="en-GB"/>
          </a:p>
        </p:txBody>
      </p:sp>
    </p:spTree>
    <p:extLst>
      <p:ext uri="{BB962C8B-B14F-4D97-AF65-F5344CB8AC3E}">
        <p14:creationId xmlns:p14="http://schemas.microsoft.com/office/powerpoint/2010/main" val="39265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a:t>
            </a:r>
            <a:r>
              <a:rPr lang="en-GB" baseline="0" dirty="0"/>
              <a:t> a negative if not tailored to the role as highlights a lack of interest/attention</a:t>
            </a:r>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12</a:t>
            </a:fld>
            <a:endParaRPr lang="en-GB"/>
          </a:p>
        </p:txBody>
      </p:sp>
    </p:spTree>
    <p:extLst>
      <p:ext uri="{BB962C8B-B14F-4D97-AF65-F5344CB8AC3E}">
        <p14:creationId xmlns:p14="http://schemas.microsoft.com/office/powerpoint/2010/main" val="140294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we dress our perfect</a:t>
            </a:r>
            <a:r>
              <a:rPr lang="en-GB" baseline="0" dirty="0"/>
              <a:t> associate?</a:t>
            </a:r>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13</a:t>
            </a:fld>
            <a:endParaRPr lang="en-GB"/>
          </a:p>
        </p:txBody>
      </p:sp>
    </p:spTree>
    <p:extLst>
      <p:ext uri="{BB962C8B-B14F-4D97-AF65-F5344CB8AC3E}">
        <p14:creationId xmlns:p14="http://schemas.microsoft.com/office/powerpoint/2010/main" val="244193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Front</a:t>
            </a:r>
            <a:r>
              <a:rPr lang="en-GB" baseline="0" dirty="0"/>
              <a:t> Office Receptionist – would this be an appropriate attire? Would you see a receptionist getting a role turning up in ripped </a:t>
            </a:r>
            <a:r>
              <a:rPr lang="en-GB" baseline="0" dirty="0" err="1"/>
              <a:t>jeasn</a:t>
            </a:r>
            <a:r>
              <a:rPr lang="en-GB" baseline="0" dirty="0"/>
              <a:t>?</a:t>
            </a:r>
          </a:p>
          <a:p>
            <a:endParaRPr lang="en-GB" baseline="0" dirty="0"/>
          </a:p>
          <a:p>
            <a:r>
              <a:rPr lang="en-GB" baseline="0" dirty="0"/>
              <a:t>Picture two – smartly dressed, dressed for the role. Do you think would be more likely to get the role? Better first impression?</a:t>
            </a:r>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15</a:t>
            </a:fld>
            <a:endParaRPr lang="en-GB"/>
          </a:p>
        </p:txBody>
      </p:sp>
    </p:spTree>
    <p:extLst>
      <p:ext uri="{BB962C8B-B14F-4D97-AF65-F5344CB8AC3E}">
        <p14:creationId xmlns:p14="http://schemas.microsoft.com/office/powerpoint/2010/main" val="70579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me about yourself role play</a:t>
            </a:r>
            <a:r>
              <a:rPr lang="en-GB" baseline="0" dirty="0"/>
              <a:t> with Mercedes. Good &amp; bad example. Example role, commis chef</a:t>
            </a:r>
            <a:endParaRPr lang="en-GB" dirty="0"/>
          </a:p>
        </p:txBody>
      </p:sp>
      <p:sp>
        <p:nvSpPr>
          <p:cNvPr id="4" name="Slide Number Placeholder 3"/>
          <p:cNvSpPr>
            <a:spLocks noGrp="1"/>
          </p:cNvSpPr>
          <p:nvPr>
            <p:ph type="sldNum" sz="quarter" idx="10"/>
          </p:nvPr>
        </p:nvSpPr>
        <p:spPr/>
        <p:txBody>
          <a:bodyPr/>
          <a:lstStyle/>
          <a:p>
            <a:fld id="{B0680CB6-2B69-4075-A956-F9532D5375A0}" type="slidenum">
              <a:rPr lang="en-GB" smtClean="0"/>
              <a:t>17</a:t>
            </a:fld>
            <a:endParaRPr lang="en-GB"/>
          </a:p>
        </p:txBody>
      </p:sp>
    </p:spTree>
    <p:extLst>
      <p:ext uri="{BB962C8B-B14F-4D97-AF65-F5344CB8AC3E}">
        <p14:creationId xmlns:p14="http://schemas.microsoft.com/office/powerpoint/2010/main" val="89069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37EB-5C3B-237B-93FA-BBDABFAC77C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96E2BC-0EA3-F904-9B04-59EC0FF8F24A}"/>
              </a:ext>
            </a:extLst>
          </p:cNvPr>
          <p:cNvSpPr txBox="1"/>
          <p:nvPr/>
        </p:nvSpPr>
        <p:spPr>
          <a:xfrm>
            <a:off x="3505200" y="876300"/>
            <a:ext cx="10896600" cy="6463308"/>
          </a:xfrm>
          <a:prstGeom prst="rect">
            <a:avLst/>
          </a:prstGeom>
        </p:spPr>
        <p:txBody>
          <a:bodyPr wrap="square" lIns="0" tIns="0" rIns="0" bIns="0" rtlCol="0" anchor="t">
            <a:spAutoFit/>
          </a:bodyPr>
          <a:lstStyle/>
          <a:p>
            <a:pPr marL="0" marR="0" lvl="0" indent="0" algn="ctr" defTabSz="914400" rtl="0" eaLnBrk="1" fontAlgn="auto" latinLnBrk="0" hangingPunct="1">
              <a:spcBef>
                <a:spcPct val="0"/>
              </a:spcBef>
              <a:spcAft>
                <a:spcPts val="0"/>
              </a:spcAft>
              <a:buClrTx/>
              <a:buSzTx/>
              <a:buFontTx/>
              <a:buNone/>
              <a:tabLst/>
              <a:defRPr/>
            </a:pPr>
            <a:r>
              <a:rPr lang="en-US" sz="3000" dirty="0">
                <a:solidFill>
                  <a:schemeClr val="accent5">
                    <a:lumMod val="75000"/>
                  </a:schemeClr>
                </a:solidFill>
                <a:latin typeface="+mj-lt"/>
                <a:ea typeface="TAN Ashford"/>
                <a:cs typeface="TAN Ashford"/>
                <a:sym typeface="TAN Ashford"/>
              </a:rPr>
              <a:t>With thanks to Sheraton Grand Hotel &amp; Spa Edinburgh – for developing this workshop and sharing these slides for the benefit of other Hospitality Connect Ambassadors. </a:t>
            </a:r>
          </a:p>
          <a:p>
            <a:pPr marL="0" marR="0" lvl="0" indent="0" algn="ctr" defTabSz="914400" rtl="0" eaLnBrk="1" fontAlgn="auto" latinLnBrk="0" hangingPunct="1">
              <a:spcBef>
                <a:spcPct val="0"/>
              </a:spcBef>
              <a:spcAft>
                <a:spcPts val="0"/>
              </a:spcAft>
              <a:buClrTx/>
              <a:buSzTx/>
              <a:buFontTx/>
              <a:buNone/>
              <a:tabLst/>
              <a:defRPr/>
            </a:pPr>
            <a:endParaRPr lang="en-US" sz="3000" dirty="0">
              <a:solidFill>
                <a:schemeClr val="accent5">
                  <a:lumMod val="75000"/>
                </a:schemeClr>
              </a:solidFill>
              <a:latin typeface="+mj-lt"/>
              <a:ea typeface="TAN Ashford"/>
              <a:cs typeface="TAN Ashford"/>
              <a:sym typeface="TAN Ashford"/>
            </a:endParaRPr>
          </a:p>
          <a:p>
            <a:pPr marL="0" marR="0" lvl="0" indent="0" algn="ctr" defTabSz="914400" rtl="0" eaLnBrk="1" fontAlgn="auto" latinLnBrk="0" hangingPunct="1">
              <a:spcBef>
                <a:spcPct val="0"/>
              </a:spcBef>
              <a:spcAft>
                <a:spcPts val="0"/>
              </a:spcAft>
              <a:buClrTx/>
              <a:buSzTx/>
              <a:buFontTx/>
              <a:buNone/>
              <a:tabLst/>
              <a:defRPr/>
            </a:pPr>
            <a:r>
              <a:rPr lang="en-US" sz="3000" dirty="0">
                <a:solidFill>
                  <a:schemeClr val="accent5">
                    <a:lumMod val="75000"/>
                  </a:schemeClr>
                </a:solidFill>
                <a:latin typeface="+mj-lt"/>
                <a:ea typeface="TAN Ashford"/>
                <a:cs typeface="TAN Ashford"/>
                <a:sym typeface="TAN Ashford"/>
              </a:rPr>
              <a:t>Sheraton Grand are in a partnership with Portobello High School in Edinburgh and working together to showcase the hospitality sector within the curriculum.  The school have enjoyed visits to the property and have experienced careers sessions such as this one, to help prepare students for the world of work.  Their partnership is supported by the DYW Edinburgh, Midlothian &amp; East Lothian team.</a:t>
            </a:r>
          </a:p>
          <a:p>
            <a:pPr marL="0" marR="0" lvl="0" indent="0" algn="ctr" defTabSz="914400" rtl="0" eaLnBrk="1" fontAlgn="auto" latinLnBrk="0" hangingPunct="1">
              <a:spcBef>
                <a:spcPct val="0"/>
              </a:spcBef>
              <a:spcAft>
                <a:spcPts val="0"/>
              </a:spcAft>
              <a:buClrTx/>
              <a:buSzTx/>
              <a:buFontTx/>
              <a:buNone/>
              <a:tabLst/>
              <a:defRPr/>
            </a:pPr>
            <a:endParaRPr lang="en-US" sz="3000" dirty="0">
              <a:solidFill>
                <a:schemeClr val="accent5">
                  <a:lumMod val="75000"/>
                </a:schemeClr>
              </a:solidFill>
              <a:latin typeface="+mj-lt"/>
              <a:ea typeface="TAN Ashford"/>
              <a:cs typeface="TAN Ashford"/>
              <a:sym typeface="TAN Ashford"/>
            </a:endParaRPr>
          </a:p>
          <a:p>
            <a:pPr marL="0" marR="0" lvl="0" indent="0" algn="ctr" defTabSz="914400" rtl="0" eaLnBrk="1" fontAlgn="auto" latinLnBrk="0" hangingPunct="1">
              <a:spcBef>
                <a:spcPct val="0"/>
              </a:spcBef>
              <a:spcAft>
                <a:spcPts val="0"/>
              </a:spcAft>
              <a:buClrTx/>
              <a:buSzTx/>
              <a:buFontTx/>
              <a:buNone/>
              <a:tabLst/>
              <a:defRPr/>
            </a:pPr>
            <a:r>
              <a:rPr lang="en-US" sz="3000" dirty="0">
                <a:solidFill>
                  <a:schemeClr val="accent5">
                    <a:lumMod val="75000"/>
                  </a:schemeClr>
                </a:solidFill>
                <a:latin typeface="+mj-lt"/>
                <a:ea typeface="TAN Ashford"/>
                <a:cs typeface="TAN Ashford"/>
                <a:sym typeface="TAN Ashford"/>
              </a:rPr>
              <a:t>The slides that follow are an ‘Interview Skills Workshop’ – and can be used and adapted by other Ambassadors volunteering for Hospitality Connect when delivering sessions in schools.</a:t>
            </a:r>
          </a:p>
        </p:txBody>
      </p:sp>
      <p:sp>
        <p:nvSpPr>
          <p:cNvPr id="3" name="Freeform 3">
            <a:extLst>
              <a:ext uri="{FF2B5EF4-FFF2-40B4-BE49-F238E27FC236}">
                <a16:creationId xmlns:a16="http://schemas.microsoft.com/office/drawing/2014/main" id="{043506C6-7C6B-1554-4ACD-78A5B41D2DC2}"/>
              </a:ext>
            </a:extLst>
          </p:cNvPr>
          <p:cNvSpPr/>
          <p:nvPr/>
        </p:nvSpPr>
        <p:spPr>
          <a:xfrm rot="5400000">
            <a:off x="-7480302" y="-98538"/>
            <a:ext cx="10445952" cy="10484076"/>
          </a:xfrm>
          <a:custGeom>
            <a:avLst/>
            <a:gdLst/>
            <a:ahLst/>
            <a:cxnLst/>
            <a:rect l="l" t="t" r="r" b="b"/>
            <a:pathLst>
              <a:path w="10445952" h="10484076">
                <a:moveTo>
                  <a:pt x="0" y="0"/>
                </a:moveTo>
                <a:lnTo>
                  <a:pt x="10445952" y="0"/>
                </a:lnTo>
                <a:lnTo>
                  <a:pt x="10445952" y="10484076"/>
                </a:lnTo>
                <a:lnTo>
                  <a:pt x="0" y="10484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id="{DBC1F013-18B1-8A9F-E0A2-4E2B1C42F395}"/>
              </a:ext>
            </a:extLst>
          </p:cNvPr>
          <p:cNvSpPr/>
          <p:nvPr/>
        </p:nvSpPr>
        <p:spPr>
          <a:xfrm rot="-5400000">
            <a:off x="15365471" y="-20160"/>
            <a:ext cx="11047442" cy="11087761"/>
          </a:xfrm>
          <a:custGeom>
            <a:avLst/>
            <a:gdLst/>
            <a:ahLst/>
            <a:cxnLst/>
            <a:rect l="l" t="t" r="r" b="b"/>
            <a:pathLst>
              <a:path w="11047442" h="11087761">
                <a:moveTo>
                  <a:pt x="0" y="0"/>
                </a:moveTo>
                <a:lnTo>
                  <a:pt x="11047442" y="0"/>
                </a:lnTo>
                <a:lnTo>
                  <a:pt x="11047442" y="11087761"/>
                </a:lnTo>
                <a:lnTo>
                  <a:pt x="0" y="110877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pic>
        <p:nvPicPr>
          <p:cNvPr id="5" name="Picture 4" descr="A blue and white logo&#10;&#10;Description automatically generated">
            <a:extLst>
              <a:ext uri="{FF2B5EF4-FFF2-40B4-BE49-F238E27FC236}">
                <a16:creationId xmlns:a16="http://schemas.microsoft.com/office/drawing/2014/main" id="{77FAA79B-E46B-F221-4A76-890EFC93A7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8849280"/>
            <a:ext cx="3276600" cy="764102"/>
          </a:xfrm>
          <a:prstGeom prst="rect">
            <a:avLst/>
          </a:prstGeom>
        </p:spPr>
      </p:pic>
      <p:pic>
        <p:nvPicPr>
          <p:cNvPr id="7" name="Picture 6" descr="Sheraton Unveils New Brand Identity - Brand Icon Image - Latest Brand ...">
            <a:extLst>
              <a:ext uri="{FF2B5EF4-FFF2-40B4-BE49-F238E27FC236}">
                <a16:creationId xmlns:a16="http://schemas.microsoft.com/office/drawing/2014/main" id="{2AA35909-A957-8FC1-6F89-E1E6732EA0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3857" y="7617407"/>
            <a:ext cx="3456259" cy="2669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lue text on a black background&#10;&#10;Description automatically generated">
            <a:extLst>
              <a:ext uri="{FF2B5EF4-FFF2-40B4-BE49-F238E27FC236}">
                <a16:creationId xmlns:a16="http://schemas.microsoft.com/office/drawing/2014/main" id="{FDDCAF34-B871-415A-DB64-8AC3BDC00E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57818" y="8801099"/>
            <a:ext cx="2643982" cy="812283"/>
          </a:xfrm>
          <a:prstGeom prst="rect">
            <a:avLst/>
          </a:prstGeom>
        </p:spPr>
      </p:pic>
    </p:spTree>
    <p:extLst>
      <p:ext uri="{BB962C8B-B14F-4D97-AF65-F5344CB8AC3E}">
        <p14:creationId xmlns:p14="http://schemas.microsoft.com/office/powerpoint/2010/main" val="207634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15201900"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5400000" flipH="1" flipV="1">
            <a:off x="-1028700" y="720090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609600" y="462067"/>
            <a:ext cx="12764744" cy="4039567"/>
          </a:xfrm>
          <a:prstGeom prst="rect">
            <a:avLst/>
          </a:prstGeom>
        </p:spPr>
        <p:txBody>
          <a:bodyPr lIns="0" tIns="0" rIns="0" bIns="0" rtlCol="0" anchor="t">
            <a:spAutoFit/>
          </a:bodyPr>
          <a:lstStyle/>
          <a:p>
            <a:pPr>
              <a:lnSpc>
                <a:spcPts val="10500"/>
              </a:lnSpc>
              <a:spcBef>
                <a:spcPct val="0"/>
              </a:spcBef>
            </a:pPr>
            <a:r>
              <a:rPr lang="en-US" sz="7500" dirty="0">
                <a:solidFill>
                  <a:srgbClr val="992800"/>
                </a:solidFill>
                <a:latin typeface="TAN Ashford"/>
                <a:ea typeface="TAN Ashford"/>
                <a:cs typeface="TAN Ashford"/>
                <a:sym typeface="TAN Ashford"/>
              </a:rPr>
              <a:t>Your personal statement changes over time..</a:t>
            </a:r>
          </a:p>
        </p:txBody>
      </p:sp>
      <p:pic>
        <p:nvPicPr>
          <p:cNvPr id="6" name="Picture 5"/>
          <p:cNvPicPr>
            <a:picLocks noChangeAspect="1"/>
          </p:cNvPicPr>
          <p:nvPr/>
        </p:nvPicPr>
        <p:blipFill>
          <a:blip r:embed="rId5"/>
          <a:stretch>
            <a:fillRect/>
          </a:stretch>
        </p:blipFill>
        <p:spPr>
          <a:xfrm>
            <a:off x="12581281" y="6214819"/>
            <a:ext cx="3877920" cy="2696425"/>
          </a:xfrm>
          <a:prstGeom prst="rect">
            <a:avLst/>
          </a:prstGeom>
        </p:spPr>
      </p:pic>
      <p:pic>
        <p:nvPicPr>
          <p:cNvPr id="7" name="Picture 6"/>
          <p:cNvPicPr>
            <a:picLocks noChangeAspect="1"/>
          </p:cNvPicPr>
          <p:nvPr/>
        </p:nvPicPr>
        <p:blipFill>
          <a:blip r:embed="rId6"/>
          <a:stretch>
            <a:fillRect/>
          </a:stretch>
        </p:blipFill>
        <p:spPr>
          <a:xfrm>
            <a:off x="762000" y="4718559"/>
            <a:ext cx="10828681" cy="1132707"/>
          </a:xfrm>
          <a:prstGeom prst="rect">
            <a:avLst/>
          </a:prstGeom>
        </p:spPr>
      </p:pic>
      <p:pic>
        <p:nvPicPr>
          <p:cNvPr id="8" name="Picture 7"/>
          <p:cNvPicPr>
            <a:picLocks noChangeAspect="1"/>
          </p:cNvPicPr>
          <p:nvPr/>
        </p:nvPicPr>
        <p:blipFill>
          <a:blip r:embed="rId7"/>
          <a:stretch>
            <a:fillRect/>
          </a:stretch>
        </p:blipFill>
        <p:spPr>
          <a:xfrm>
            <a:off x="7467600" y="6230523"/>
            <a:ext cx="4343400" cy="2680722"/>
          </a:xfrm>
          <a:prstGeom prst="rect">
            <a:avLst/>
          </a:prstGeom>
        </p:spPr>
      </p:pic>
      <p:pic>
        <p:nvPicPr>
          <p:cNvPr id="9" name="Picture 8"/>
          <p:cNvPicPr>
            <a:picLocks noChangeAspect="1"/>
          </p:cNvPicPr>
          <p:nvPr/>
        </p:nvPicPr>
        <p:blipFill>
          <a:blip r:embed="rId8"/>
          <a:stretch>
            <a:fillRect/>
          </a:stretch>
        </p:blipFill>
        <p:spPr>
          <a:xfrm>
            <a:off x="3253335" y="6230523"/>
            <a:ext cx="3558339" cy="2680722"/>
          </a:xfrm>
          <a:prstGeom prst="rect">
            <a:avLst/>
          </a:prstGeom>
        </p:spPr>
      </p:pic>
    </p:spTree>
    <p:extLst>
      <p:ext uri="{BB962C8B-B14F-4D97-AF65-F5344CB8AC3E}">
        <p14:creationId xmlns:p14="http://schemas.microsoft.com/office/powerpoint/2010/main" val="217759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15201900"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5400000" flipH="1" flipV="1">
            <a:off x="-1028700" y="720090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609600" y="462067"/>
            <a:ext cx="12764744" cy="5332935"/>
          </a:xfrm>
          <a:prstGeom prst="rect">
            <a:avLst/>
          </a:prstGeom>
        </p:spPr>
        <p:txBody>
          <a:bodyPr lIns="0" tIns="0" rIns="0" bIns="0" rtlCol="0" anchor="t">
            <a:spAutoFit/>
          </a:bodyPr>
          <a:lstStyle/>
          <a:p>
            <a:pPr>
              <a:lnSpc>
                <a:spcPts val="10500"/>
              </a:lnSpc>
              <a:spcBef>
                <a:spcPct val="0"/>
              </a:spcBef>
            </a:pPr>
            <a:r>
              <a:rPr lang="en-US" sz="7500" dirty="0">
                <a:solidFill>
                  <a:srgbClr val="992800"/>
                </a:solidFill>
                <a:latin typeface="TAN Ashford"/>
                <a:ea typeface="TAN Ashford"/>
                <a:cs typeface="TAN Ashford"/>
                <a:sym typeface="TAN Ashford"/>
              </a:rPr>
              <a:t>Activity: Write your own personal statement</a:t>
            </a:r>
          </a:p>
        </p:txBody>
      </p:sp>
      <p:sp>
        <p:nvSpPr>
          <p:cNvPr id="10" name="TextBox 4"/>
          <p:cNvSpPr txBox="1"/>
          <p:nvPr/>
        </p:nvSpPr>
        <p:spPr>
          <a:xfrm>
            <a:off x="3200400" y="5826476"/>
            <a:ext cx="16116300" cy="2693045"/>
          </a:xfrm>
          <a:prstGeom prst="rect">
            <a:avLst/>
          </a:prstGeom>
        </p:spPr>
        <p:txBody>
          <a:bodyPr wrap="square" lIns="0" tIns="0" rIns="0" bIns="0" rtlCol="0" anchor="t">
            <a:spAutoFit/>
          </a:bodyPr>
          <a:lstStyle/>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What would you like to share? What key skills do you already have? </a:t>
            </a:r>
          </a:p>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What are you looking for?</a:t>
            </a:r>
          </a:p>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Do you have attention to detail? Are you energetic? Are you driven? Do you have a strong work ethic? </a:t>
            </a:r>
          </a:p>
        </p:txBody>
      </p:sp>
    </p:spTree>
    <p:extLst>
      <p:ext uri="{BB962C8B-B14F-4D97-AF65-F5344CB8AC3E}">
        <p14:creationId xmlns:p14="http://schemas.microsoft.com/office/powerpoint/2010/main" val="92539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4358954" y="2365232"/>
            <a:ext cx="10775308" cy="5751321"/>
          </a:xfrm>
          <a:custGeom>
            <a:avLst/>
            <a:gdLst/>
            <a:ahLst/>
            <a:cxnLst/>
            <a:rect l="l" t="t" r="r" b="b"/>
            <a:pathLst>
              <a:path w="10775308" h="5751321">
                <a:moveTo>
                  <a:pt x="0" y="0"/>
                </a:moveTo>
                <a:lnTo>
                  <a:pt x="10775308" y="0"/>
                </a:lnTo>
                <a:lnTo>
                  <a:pt x="10775308" y="5751321"/>
                </a:lnTo>
                <a:lnTo>
                  <a:pt x="0" y="57513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5400000" flipH="1" flipV="1">
            <a:off x="11871646" y="2267840"/>
            <a:ext cx="10775308" cy="5751321"/>
          </a:xfrm>
          <a:custGeom>
            <a:avLst/>
            <a:gdLst/>
            <a:ahLst/>
            <a:cxnLst/>
            <a:rect l="l" t="t" r="r" b="b"/>
            <a:pathLst>
              <a:path w="10775308" h="5751321">
                <a:moveTo>
                  <a:pt x="10775308" y="5751320"/>
                </a:moveTo>
                <a:lnTo>
                  <a:pt x="0" y="5751320"/>
                </a:lnTo>
                <a:lnTo>
                  <a:pt x="0" y="0"/>
                </a:lnTo>
                <a:lnTo>
                  <a:pt x="10775308" y="0"/>
                </a:lnTo>
                <a:lnTo>
                  <a:pt x="10775308" y="575132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TextBox 4"/>
          <p:cNvSpPr txBox="1"/>
          <p:nvPr/>
        </p:nvSpPr>
        <p:spPr>
          <a:xfrm>
            <a:off x="3799543" y="2726886"/>
            <a:ext cx="10479279" cy="7181453"/>
          </a:xfrm>
          <a:prstGeom prst="rect">
            <a:avLst/>
          </a:prstGeom>
        </p:spPr>
        <p:txBody>
          <a:bodyPr lIns="0" tIns="0" rIns="0" bIns="0" rtlCol="0" anchor="t">
            <a:spAutoFit/>
          </a:bodyPr>
          <a:lstStyle/>
          <a:p>
            <a:pPr algn="ctr">
              <a:lnSpc>
                <a:spcPts val="7000"/>
              </a:lnSpc>
            </a:pPr>
            <a:r>
              <a:rPr lang="en-US" sz="5000" dirty="0">
                <a:solidFill>
                  <a:srgbClr val="000000"/>
                </a:solidFill>
                <a:latin typeface="TAN Garland"/>
                <a:ea typeface="TAN Garland"/>
                <a:cs typeface="TAN Garland"/>
                <a:sym typeface="TAN Garland"/>
              </a:rPr>
              <a:t>Must be tailored to the role you are applying for </a:t>
            </a:r>
          </a:p>
          <a:p>
            <a:pPr algn="ctr">
              <a:lnSpc>
                <a:spcPts val="7000"/>
              </a:lnSpc>
            </a:pPr>
            <a:endParaRPr lang="en-US" sz="5000" dirty="0">
              <a:solidFill>
                <a:srgbClr val="000000"/>
              </a:solidFill>
              <a:latin typeface="TAN Garland"/>
              <a:ea typeface="TAN Garland"/>
              <a:cs typeface="TAN Garland"/>
              <a:sym typeface="TAN Garland"/>
            </a:endParaRPr>
          </a:p>
          <a:p>
            <a:pPr algn="ctr">
              <a:lnSpc>
                <a:spcPts val="7000"/>
              </a:lnSpc>
            </a:pPr>
            <a:r>
              <a:rPr lang="en-US" sz="5000" dirty="0">
                <a:solidFill>
                  <a:srgbClr val="000000"/>
                </a:solidFill>
                <a:latin typeface="TAN Garland"/>
                <a:ea typeface="TAN Garland"/>
                <a:cs typeface="TAN Garland"/>
                <a:sym typeface="TAN Garland"/>
              </a:rPr>
              <a:t>They show that you are serious about the opportunity </a:t>
            </a:r>
          </a:p>
          <a:p>
            <a:pPr algn="ctr">
              <a:lnSpc>
                <a:spcPts val="7000"/>
              </a:lnSpc>
            </a:pPr>
            <a:endParaRPr lang="en-US" sz="5000" dirty="0">
              <a:solidFill>
                <a:srgbClr val="000000"/>
              </a:solidFill>
              <a:latin typeface="TAN Garland"/>
              <a:ea typeface="TAN Garland"/>
              <a:cs typeface="TAN Garland"/>
              <a:sym typeface="TAN Garland"/>
            </a:endParaRPr>
          </a:p>
          <a:p>
            <a:pPr algn="ctr">
              <a:lnSpc>
                <a:spcPts val="7000"/>
              </a:lnSpc>
              <a:spcBef>
                <a:spcPct val="0"/>
              </a:spcBef>
            </a:pPr>
            <a:r>
              <a:rPr lang="en-US" sz="5000" dirty="0">
                <a:solidFill>
                  <a:srgbClr val="000000"/>
                </a:solidFill>
                <a:latin typeface="TAN Garland"/>
                <a:ea typeface="TAN Garland"/>
                <a:cs typeface="TAN Garland"/>
                <a:sym typeface="TAN Garland"/>
              </a:rPr>
              <a:t>Helps explain why you are the right person for the job </a:t>
            </a:r>
          </a:p>
        </p:txBody>
      </p:sp>
      <p:sp>
        <p:nvSpPr>
          <p:cNvPr id="5" name="TextBox 5"/>
          <p:cNvSpPr txBox="1"/>
          <p:nvPr/>
        </p:nvSpPr>
        <p:spPr>
          <a:xfrm>
            <a:off x="2761628" y="1162711"/>
            <a:ext cx="12764744" cy="2693045"/>
          </a:xfrm>
          <a:prstGeom prst="rect">
            <a:avLst/>
          </a:prstGeom>
        </p:spPr>
        <p:txBody>
          <a:bodyPr lIns="0" tIns="0" rIns="0" bIns="0" rtlCol="0" anchor="t">
            <a:spAutoFit/>
          </a:bodyPr>
          <a:lstStyle/>
          <a:p>
            <a:pPr algn="ctr">
              <a:lnSpc>
                <a:spcPts val="10500"/>
              </a:lnSpc>
            </a:pPr>
            <a:r>
              <a:rPr lang="en-US" sz="7500" dirty="0">
                <a:solidFill>
                  <a:schemeClr val="accent5">
                    <a:lumMod val="75000"/>
                  </a:schemeClr>
                </a:solidFill>
                <a:latin typeface="TAN Ashford"/>
                <a:ea typeface="TAN Ashford"/>
                <a:cs typeface="TAN Ashford"/>
                <a:sym typeface="TAN Ashford"/>
              </a:rPr>
              <a:t>Cover Letters</a:t>
            </a:r>
          </a:p>
          <a:p>
            <a:pPr algn="ctr">
              <a:lnSpc>
                <a:spcPts val="10500"/>
              </a:lnSpc>
              <a:spcBef>
                <a:spcPct val="0"/>
              </a:spcBef>
            </a:pPr>
            <a:r>
              <a:rPr lang="en-US" sz="7500" dirty="0">
                <a:solidFill>
                  <a:srgbClr val="992800"/>
                </a:solidFill>
                <a:latin typeface="TAN Ashford"/>
                <a:ea typeface="TAN Ashford"/>
                <a:cs typeface="TAN Ashford"/>
                <a:sym typeface="TAN Ashford"/>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4358954" y="2365232"/>
            <a:ext cx="10775308" cy="5751321"/>
          </a:xfrm>
          <a:custGeom>
            <a:avLst/>
            <a:gdLst/>
            <a:ahLst/>
            <a:cxnLst/>
            <a:rect l="l" t="t" r="r" b="b"/>
            <a:pathLst>
              <a:path w="10775308" h="5751321">
                <a:moveTo>
                  <a:pt x="0" y="0"/>
                </a:moveTo>
                <a:lnTo>
                  <a:pt x="10775308" y="0"/>
                </a:lnTo>
                <a:lnTo>
                  <a:pt x="10775308" y="5751321"/>
                </a:lnTo>
                <a:lnTo>
                  <a:pt x="0" y="57513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5400000" flipH="1" flipV="1">
            <a:off x="11871646" y="2267840"/>
            <a:ext cx="10775308" cy="5751321"/>
          </a:xfrm>
          <a:custGeom>
            <a:avLst/>
            <a:gdLst/>
            <a:ahLst/>
            <a:cxnLst/>
            <a:rect l="l" t="t" r="r" b="b"/>
            <a:pathLst>
              <a:path w="10775308" h="5751321">
                <a:moveTo>
                  <a:pt x="10775308" y="5751320"/>
                </a:moveTo>
                <a:lnTo>
                  <a:pt x="0" y="5751320"/>
                </a:lnTo>
                <a:lnTo>
                  <a:pt x="0" y="0"/>
                </a:lnTo>
                <a:lnTo>
                  <a:pt x="10775308" y="0"/>
                </a:lnTo>
                <a:lnTo>
                  <a:pt x="10775308" y="575132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2745063" y="3467100"/>
            <a:ext cx="12764744" cy="4039567"/>
          </a:xfrm>
          <a:prstGeom prst="rect">
            <a:avLst/>
          </a:prstGeom>
        </p:spPr>
        <p:txBody>
          <a:bodyPr lIns="0" tIns="0" rIns="0" bIns="0" rtlCol="0" anchor="t">
            <a:spAutoFit/>
          </a:bodyPr>
          <a:lstStyle/>
          <a:p>
            <a:pPr algn="ctr">
              <a:lnSpc>
                <a:spcPts val="10500"/>
              </a:lnSpc>
            </a:pPr>
            <a:r>
              <a:rPr lang="en-US" sz="7500" dirty="0">
                <a:solidFill>
                  <a:schemeClr val="accent5">
                    <a:lumMod val="75000"/>
                  </a:schemeClr>
                </a:solidFill>
                <a:latin typeface="TAN Ashford"/>
                <a:ea typeface="TAN Ashford"/>
                <a:cs typeface="TAN Ashford"/>
                <a:sym typeface="TAN Ashford"/>
              </a:rPr>
              <a:t>Dress for the Occasion</a:t>
            </a:r>
          </a:p>
          <a:p>
            <a:pPr algn="ctr">
              <a:lnSpc>
                <a:spcPts val="10500"/>
              </a:lnSpc>
              <a:spcBef>
                <a:spcPct val="0"/>
              </a:spcBef>
            </a:pPr>
            <a:r>
              <a:rPr lang="en-US" sz="7500" dirty="0">
                <a:solidFill>
                  <a:srgbClr val="992800"/>
                </a:solidFill>
                <a:latin typeface="TAN Ashford"/>
                <a:ea typeface="TAN Ashford"/>
                <a:cs typeface="TAN Ashford"/>
                <a:sym typeface="TAN Ashford"/>
              </a:rPr>
              <a:t> </a:t>
            </a:r>
          </a:p>
        </p:txBody>
      </p:sp>
    </p:spTree>
    <p:extLst>
      <p:ext uri="{BB962C8B-B14F-4D97-AF65-F5344CB8AC3E}">
        <p14:creationId xmlns:p14="http://schemas.microsoft.com/office/powerpoint/2010/main" val="145982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3397295" y="5679181"/>
            <a:ext cx="10110131" cy="10147029"/>
          </a:xfrm>
          <a:custGeom>
            <a:avLst/>
            <a:gdLst/>
            <a:ahLst/>
            <a:cxnLst/>
            <a:rect l="l" t="t" r="r" b="b"/>
            <a:pathLst>
              <a:path w="10110131" h="10147029">
                <a:moveTo>
                  <a:pt x="0" y="0"/>
                </a:moveTo>
                <a:lnTo>
                  <a:pt x="10110131" y="0"/>
                </a:lnTo>
                <a:lnTo>
                  <a:pt x="10110131" y="10147029"/>
                </a:lnTo>
                <a:lnTo>
                  <a:pt x="0" y="1014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524000" y="505164"/>
            <a:ext cx="15711233" cy="1192634"/>
          </a:xfrm>
          <a:prstGeom prst="rect">
            <a:avLst/>
          </a:prstGeom>
        </p:spPr>
        <p:txBody>
          <a:bodyPr wrap="square" lIns="0" tIns="0" rIns="0" bIns="0" rtlCol="0" anchor="t">
            <a:spAutoFit/>
          </a:bodyPr>
          <a:lstStyle/>
          <a:p>
            <a:pPr algn="ctr">
              <a:lnSpc>
                <a:spcPts val="9328"/>
              </a:lnSpc>
              <a:spcBef>
                <a:spcPct val="0"/>
              </a:spcBef>
            </a:pPr>
            <a:r>
              <a:rPr lang="en-US" sz="6600" dirty="0">
                <a:solidFill>
                  <a:schemeClr val="accent5">
                    <a:lumMod val="75000"/>
                  </a:schemeClr>
                </a:solidFill>
                <a:latin typeface="TAN Ashford"/>
                <a:ea typeface="TAN Ashford"/>
                <a:cs typeface="TAN Ashford"/>
                <a:sym typeface="TAN Ashford"/>
              </a:rPr>
              <a:t>Examples</a:t>
            </a:r>
            <a:r>
              <a:rPr lang="en-US" sz="6663" dirty="0">
                <a:solidFill>
                  <a:schemeClr val="accent5">
                    <a:lumMod val="75000"/>
                  </a:schemeClr>
                </a:solidFill>
                <a:latin typeface="TAN Ashford"/>
                <a:ea typeface="TAN Ashford"/>
                <a:cs typeface="TAN Ashford"/>
                <a:sym typeface="TAN Ashford"/>
              </a:rPr>
              <a:t> of “What to do”</a:t>
            </a:r>
          </a:p>
        </p:txBody>
      </p:sp>
      <p:sp>
        <p:nvSpPr>
          <p:cNvPr id="4" name="TextBox 4"/>
          <p:cNvSpPr txBox="1"/>
          <p:nvPr/>
        </p:nvSpPr>
        <p:spPr>
          <a:xfrm>
            <a:off x="703104" y="3876245"/>
            <a:ext cx="3917923" cy="1768747"/>
          </a:xfrm>
          <a:prstGeom prst="rect">
            <a:avLst/>
          </a:prstGeom>
        </p:spPr>
        <p:txBody>
          <a:bodyPr lIns="0" tIns="0" rIns="0" bIns="0" rtlCol="0" anchor="t">
            <a:spAutoFit/>
          </a:bodyPr>
          <a:lstStyle/>
          <a:p>
            <a:pPr algn="ctr">
              <a:lnSpc>
                <a:spcPts val="14410"/>
              </a:lnSpc>
              <a:spcBef>
                <a:spcPct val="0"/>
              </a:spcBef>
            </a:pPr>
            <a:r>
              <a:rPr lang="en-US" sz="10293" dirty="0">
                <a:solidFill>
                  <a:srgbClr val="992800"/>
                </a:solidFill>
                <a:latin typeface="TAN Garland"/>
                <a:ea typeface="TAN Garland"/>
                <a:cs typeface="TAN Garland"/>
                <a:sym typeface="TAN Garland"/>
              </a:rPr>
              <a:t>Smile</a:t>
            </a:r>
          </a:p>
        </p:txBody>
      </p:sp>
      <p:sp>
        <p:nvSpPr>
          <p:cNvPr id="5" name="TextBox 5"/>
          <p:cNvSpPr txBox="1"/>
          <p:nvPr/>
        </p:nvSpPr>
        <p:spPr>
          <a:xfrm>
            <a:off x="11201400" y="2012413"/>
            <a:ext cx="6853238" cy="2628900"/>
          </a:xfrm>
          <a:prstGeom prst="rect">
            <a:avLst/>
          </a:prstGeom>
        </p:spPr>
        <p:txBody>
          <a:bodyPr lIns="0" tIns="0" rIns="0" bIns="0" rtlCol="0" anchor="t">
            <a:spAutoFit/>
          </a:bodyPr>
          <a:lstStyle/>
          <a:p>
            <a:pPr algn="ctr">
              <a:lnSpc>
                <a:spcPts val="10500"/>
              </a:lnSpc>
            </a:pPr>
            <a:r>
              <a:rPr lang="en-US" sz="7500" dirty="0">
                <a:solidFill>
                  <a:srgbClr val="992800"/>
                </a:solidFill>
                <a:latin typeface="TAN Garland"/>
                <a:ea typeface="TAN Garland"/>
                <a:cs typeface="TAN Garland"/>
                <a:sym typeface="TAN Garland"/>
              </a:rPr>
              <a:t>Professional </a:t>
            </a:r>
          </a:p>
          <a:p>
            <a:pPr algn="ctr">
              <a:lnSpc>
                <a:spcPts val="10500"/>
              </a:lnSpc>
              <a:spcBef>
                <a:spcPct val="0"/>
              </a:spcBef>
            </a:pPr>
            <a:r>
              <a:rPr lang="en-US" sz="7500" dirty="0" err="1">
                <a:solidFill>
                  <a:srgbClr val="992800"/>
                </a:solidFill>
                <a:latin typeface="TAN Garland"/>
                <a:ea typeface="TAN Garland"/>
                <a:cs typeface="TAN Garland"/>
                <a:sym typeface="TAN Garland"/>
              </a:rPr>
              <a:t>Jewellery</a:t>
            </a:r>
            <a:r>
              <a:rPr lang="en-US" sz="7500" dirty="0">
                <a:solidFill>
                  <a:srgbClr val="992800"/>
                </a:solidFill>
                <a:latin typeface="TAN Garland"/>
                <a:ea typeface="TAN Garland"/>
                <a:cs typeface="TAN Garland"/>
                <a:sym typeface="TAN Garland"/>
              </a:rPr>
              <a:t> </a:t>
            </a:r>
          </a:p>
        </p:txBody>
      </p:sp>
      <p:sp>
        <p:nvSpPr>
          <p:cNvPr id="6" name="TextBox 6"/>
          <p:cNvSpPr txBox="1"/>
          <p:nvPr/>
        </p:nvSpPr>
        <p:spPr>
          <a:xfrm>
            <a:off x="5010116" y="3008013"/>
            <a:ext cx="6354999" cy="1049416"/>
          </a:xfrm>
          <a:prstGeom prst="rect">
            <a:avLst/>
          </a:prstGeom>
        </p:spPr>
        <p:txBody>
          <a:bodyPr lIns="0" tIns="0" rIns="0" bIns="0" rtlCol="0" anchor="t">
            <a:spAutoFit/>
          </a:bodyPr>
          <a:lstStyle/>
          <a:p>
            <a:pPr algn="ctr">
              <a:lnSpc>
                <a:spcPts val="8502"/>
              </a:lnSpc>
              <a:spcBef>
                <a:spcPct val="0"/>
              </a:spcBef>
            </a:pPr>
            <a:r>
              <a:rPr lang="en-US" sz="6073" dirty="0">
                <a:solidFill>
                  <a:srgbClr val="992800"/>
                </a:solidFill>
                <a:latin typeface="TAN Garland"/>
                <a:ea typeface="TAN Garland"/>
                <a:cs typeface="TAN Garland"/>
                <a:sym typeface="TAN Garland"/>
              </a:rPr>
              <a:t>Subtle Makeup </a:t>
            </a:r>
          </a:p>
        </p:txBody>
      </p:sp>
      <p:sp>
        <p:nvSpPr>
          <p:cNvPr id="7" name="TextBox 7"/>
          <p:cNvSpPr txBox="1"/>
          <p:nvPr/>
        </p:nvSpPr>
        <p:spPr>
          <a:xfrm>
            <a:off x="152400" y="7549403"/>
            <a:ext cx="8937255" cy="1738927"/>
          </a:xfrm>
          <a:prstGeom prst="rect">
            <a:avLst/>
          </a:prstGeom>
        </p:spPr>
        <p:txBody>
          <a:bodyPr lIns="0" tIns="0" rIns="0" bIns="0" rtlCol="0" anchor="t">
            <a:spAutoFit/>
          </a:bodyPr>
          <a:lstStyle/>
          <a:p>
            <a:pPr algn="ctr">
              <a:lnSpc>
                <a:spcPts val="14136"/>
              </a:lnSpc>
              <a:spcBef>
                <a:spcPct val="0"/>
              </a:spcBef>
            </a:pPr>
            <a:r>
              <a:rPr lang="en-US" sz="10097" dirty="0">
                <a:solidFill>
                  <a:srgbClr val="992800"/>
                </a:solidFill>
                <a:latin typeface="TAN Garland"/>
                <a:ea typeface="TAN Garland"/>
                <a:cs typeface="TAN Garland"/>
                <a:sym typeface="TAN Garland"/>
              </a:rPr>
              <a:t>Smart Dress</a:t>
            </a:r>
          </a:p>
        </p:txBody>
      </p:sp>
      <p:sp>
        <p:nvSpPr>
          <p:cNvPr id="8" name="TextBox 8"/>
          <p:cNvSpPr txBox="1"/>
          <p:nvPr/>
        </p:nvSpPr>
        <p:spPr>
          <a:xfrm>
            <a:off x="417232" y="1784731"/>
            <a:ext cx="4599510" cy="1049416"/>
          </a:xfrm>
          <a:prstGeom prst="rect">
            <a:avLst/>
          </a:prstGeom>
        </p:spPr>
        <p:txBody>
          <a:bodyPr lIns="0" tIns="0" rIns="0" bIns="0" rtlCol="0" anchor="t">
            <a:spAutoFit/>
          </a:bodyPr>
          <a:lstStyle/>
          <a:p>
            <a:pPr algn="ctr">
              <a:lnSpc>
                <a:spcPts val="8502"/>
              </a:lnSpc>
              <a:spcBef>
                <a:spcPct val="0"/>
              </a:spcBef>
            </a:pPr>
            <a:r>
              <a:rPr lang="en-US" sz="6073" dirty="0">
                <a:solidFill>
                  <a:srgbClr val="992800"/>
                </a:solidFill>
                <a:latin typeface="TAN Garland"/>
                <a:ea typeface="TAN Garland"/>
                <a:cs typeface="TAN Garland"/>
                <a:sym typeface="TAN Garland"/>
              </a:rPr>
              <a:t>Clean Hair </a:t>
            </a:r>
          </a:p>
        </p:txBody>
      </p:sp>
      <p:sp>
        <p:nvSpPr>
          <p:cNvPr id="9" name="TextBox 9"/>
          <p:cNvSpPr txBox="1"/>
          <p:nvPr/>
        </p:nvSpPr>
        <p:spPr>
          <a:xfrm>
            <a:off x="6438753" y="9323117"/>
            <a:ext cx="6740581" cy="783562"/>
          </a:xfrm>
          <a:prstGeom prst="rect">
            <a:avLst/>
          </a:prstGeom>
        </p:spPr>
        <p:txBody>
          <a:bodyPr lIns="0" tIns="0" rIns="0" bIns="0" rtlCol="0" anchor="t">
            <a:spAutoFit/>
          </a:bodyPr>
          <a:lstStyle/>
          <a:p>
            <a:pPr algn="ctr">
              <a:lnSpc>
                <a:spcPts val="6410"/>
              </a:lnSpc>
              <a:spcBef>
                <a:spcPct val="0"/>
              </a:spcBef>
            </a:pPr>
            <a:r>
              <a:rPr lang="en-US" sz="4578">
                <a:solidFill>
                  <a:srgbClr val="992800"/>
                </a:solidFill>
                <a:latin typeface="TAN Garland"/>
                <a:ea typeface="TAN Garland"/>
                <a:cs typeface="TAN Garland"/>
                <a:sym typeface="TAN Garland"/>
              </a:rPr>
              <a:t>Groomed Facial Hair </a:t>
            </a:r>
          </a:p>
        </p:txBody>
      </p:sp>
      <p:sp>
        <p:nvSpPr>
          <p:cNvPr id="10" name="TextBox 10"/>
          <p:cNvSpPr txBox="1"/>
          <p:nvPr/>
        </p:nvSpPr>
        <p:spPr>
          <a:xfrm>
            <a:off x="2895600" y="5951981"/>
            <a:ext cx="11222385" cy="1295400"/>
          </a:xfrm>
          <a:prstGeom prst="rect">
            <a:avLst/>
          </a:prstGeom>
        </p:spPr>
        <p:txBody>
          <a:bodyPr lIns="0" tIns="0" rIns="0" bIns="0" rtlCol="0" anchor="t">
            <a:spAutoFit/>
          </a:bodyPr>
          <a:lstStyle/>
          <a:p>
            <a:pPr algn="ctr">
              <a:lnSpc>
                <a:spcPts val="10500"/>
              </a:lnSpc>
              <a:spcBef>
                <a:spcPct val="0"/>
              </a:spcBef>
            </a:pPr>
            <a:r>
              <a:rPr lang="en-US" sz="7500" dirty="0">
                <a:solidFill>
                  <a:srgbClr val="992800"/>
                </a:solidFill>
                <a:latin typeface="TAN Garland"/>
                <a:ea typeface="TAN Garland"/>
                <a:cs typeface="TAN Garland"/>
                <a:sym typeface="TAN Garland"/>
              </a:rPr>
              <a:t>Blazers and Trousers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TextBox 2"/>
          <p:cNvSpPr txBox="1"/>
          <p:nvPr/>
        </p:nvSpPr>
        <p:spPr>
          <a:xfrm>
            <a:off x="2915156" y="895350"/>
            <a:ext cx="13787775" cy="1148856"/>
          </a:xfrm>
          <a:prstGeom prst="rect">
            <a:avLst/>
          </a:prstGeom>
        </p:spPr>
        <p:txBody>
          <a:bodyPr lIns="0" tIns="0" rIns="0" bIns="0" rtlCol="0" anchor="t">
            <a:spAutoFit/>
          </a:bodyPr>
          <a:lstStyle/>
          <a:p>
            <a:pPr algn="ctr">
              <a:lnSpc>
                <a:spcPts val="9328"/>
              </a:lnSpc>
              <a:spcBef>
                <a:spcPct val="0"/>
              </a:spcBef>
            </a:pPr>
            <a:r>
              <a:rPr lang="en-US" sz="6663">
                <a:solidFill>
                  <a:srgbClr val="992800"/>
                </a:solidFill>
                <a:latin typeface="TAN Ashford"/>
                <a:ea typeface="TAN Ashford"/>
                <a:cs typeface="TAN Ashford"/>
                <a:sym typeface="TAN Ashford"/>
              </a:rPr>
              <a:t>What do we think? </a:t>
            </a:r>
          </a:p>
        </p:txBody>
      </p:sp>
      <p:sp>
        <p:nvSpPr>
          <p:cNvPr id="3" name="Freeform 3"/>
          <p:cNvSpPr/>
          <p:nvPr/>
        </p:nvSpPr>
        <p:spPr>
          <a:xfrm rot="5400000">
            <a:off x="-7480302" y="-98538"/>
            <a:ext cx="10445952" cy="10484076"/>
          </a:xfrm>
          <a:custGeom>
            <a:avLst/>
            <a:gdLst/>
            <a:ahLst/>
            <a:cxnLst/>
            <a:rect l="l" t="t" r="r" b="b"/>
            <a:pathLst>
              <a:path w="10445952" h="10484076">
                <a:moveTo>
                  <a:pt x="0" y="0"/>
                </a:moveTo>
                <a:lnTo>
                  <a:pt x="10445952" y="0"/>
                </a:lnTo>
                <a:lnTo>
                  <a:pt x="10445952" y="10484076"/>
                </a:lnTo>
                <a:lnTo>
                  <a:pt x="0" y="10484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9928203" y="2117418"/>
            <a:ext cx="4419600" cy="6812603"/>
          </a:xfrm>
          <a:custGeom>
            <a:avLst/>
            <a:gdLst/>
            <a:ahLst/>
            <a:cxnLst/>
            <a:rect l="l" t="t" r="r" b="b"/>
            <a:pathLst>
              <a:path w="4732579" h="7110719">
                <a:moveTo>
                  <a:pt x="0" y="0"/>
                </a:moveTo>
                <a:lnTo>
                  <a:pt x="4732578" y="0"/>
                </a:lnTo>
                <a:lnTo>
                  <a:pt x="4732578" y="7110719"/>
                </a:lnTo>
                <a:lnTo>
                  <a:pt x="0" y="7110719"/>
                </a:lnTo>
                <a:lnTo>
                  <a:pt x="0" y="0"/>
                </a:lnTo>
                <a:close/>
              </a:path>
            </a:pathLst>
          </a:custGeom>
          <a:blipFill>
            <a:blip r:embed="rId5"/>
            <a:stretch>
              <a:fillRect/>
            </a:stretch>
          </a:blipFill>
        </p:spPr>
        <p:txBody>
          <a:bodyPr/>
          <a:lstStyle/>
          <a:p>
            <a:endParaRPr lang="en-GB"/>
          </a:p>
        </p:txBody>
      </p:sp>
      <p:sp>
        <p:nvSpPr>
          <p:cNvPr id="5" name="Freeform 5"/>
          <p:cNvSpPr/>
          <p:nvPr/>
        </p:nvSpPr>
        <p:spPr>
          <a:xfrm>
            <a:off x="3505200" y="1851163"/>
            <a:ext cx="5425495" cy="8708357"/>
          </a:xfrm>
          <a:custGeom>
            <a:avLst/>
            <a:gdLst/>
            <a:ahLst/>
            <a:cxnLst/>
            <a:rect l="l" t="t" r="r" b="b"/>
            <a:pathLst>
              <a:path w="5425495" h="8708357">
                <a:moveTo>
                  <a:pt x="0" y="0"/>
                </a:moveTo>
                <a:lnTo>
                  <a:pt x="5425494" y="0"/>
                </a:lnTo>
                <a:lnTo>
                  <a:pt x="5425494" y="8708357"/>
                </a:lnTo>
                <a:lnTo>
                  <a:pt x="0" y="8708357"/>
                </a:lnTo>
                <a:lnTo>
                  <a:pt x="0" y="0"/>
                </a:lnTo>
                <a:close/>
              </a:path>
            </a:pathLst>
          </a:custGeom>
          <a:blipFill>
            <a:blip r:embed="rId6"/>
            <a:stretch>
              <a:fillRect/>
            </a:stretch>
          </a:blipFill>
        </p:spPr>
        <p:txBody>
          <a:bodyPr/>
          <a:lstStyle/>
          <a:p>
            <a:endParaRPr lang="en-GB"/>
          </a:p>
        </p:txBody>
      </p:sp>
      <p:sp>
        <p:nvSpPr>
          <p:cNvPr id="6" name="Freeform 6"/>
          <p:cNvSpPr/>
          <p:nvPr/>
        </p:nvSpPr>
        <p:spPr>
          <a:xfrm rot="-5400000">
            <a:off x="15365471" y="-20160"/>
            <a:ext cx="11047442" cy="11087761"/>
          </a:xfrm>
          <a:custGeom>
            <a:avLst/>
            <a:gdLst/>
            <a:ahLst/>
            <a:cxnLst/>
            <a:rect l="l" t="t" r="r" b="b"/>
            <a:pathLst>
              <a:path w="11047442" h="11087761">
                <a:moveTo>
                  <a:pt x="0" y="0"/>
                </a:moveTo>
                <a:lnTo>
                  <a:pt x="11047442" y="0"/>
                </a:lnTo>
                <a:lnTo>
                  <a:pt x="11047442" y="11087761"/>
                </a:lnTo>
                <a:lnTo>
                  <a:pt x="0" y="110877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TextBox 2"/>
          <p:cNvSpPr txBox="1"/>
          <p:nvPr/>
        </p:nvSpPr>
        <p:spPr>
          <a:xfrm>
            <a:off x="2284376" y="4152900"/>
            <a:ext cx="13787775" cy="1148856"/>
          </a:xfrm>
          <a:prstGeom prst="rect">
            <a:avLst/>
          </a:prstGeom>
        </p:spPr>
        <p:txBody>
          <a:bodyPr lIns="0" tIns="0" rIns="0" bIns="0" rtlCol="0" anchor="t">
            <a:spAutoFit/>
          </a:bodyPr>
          <a:lstStyle/>
          <a:p>
            <a:pPr algn="ctr">
              <a:lnSpc>
                <a:spcPts val="9328"/>
              </a:lnSpc>
              <a:spcBef>
                <a:spcPct val="0"/>
              </a:spcBef>
            </a:pPr>
            <a:r>
              <a:rPr lang="en-US" sz="6663" dirty="0">
                <a:solidFill>
                  <a:schemeClr val="accent5">
                    <a:lumMod val="75000"/>
                  </a:schemeClr>
                </a:solidFill>
                <a:latin typeface="TAN Ashford"/>
                <a:ea typeface="TAN Ashford"/>
                <a:cs typeface="TAN Ashford"/>
                <a:sym typeface="TAN Ashford"/>
              </a:rPr>
              <a:t>The Interview</a:t>
            </a:r>
          </a:p>
        </p:txBody>
      </p:sp>
      <p:sp>
        <p:nvSpPr>
          <p:cNvPr id="3" name="Freeform 3"/>
          <p:cNvSpPr/>
          <p:nvPr/>
        </p:nvSpPr>
        <p:spPr>
          <a:xfrm rot="5400000">
            <a:off x="-7480302" y="-98538"/>
            <a:ext cx="10445952" cy="10484076"/>
          </a:xfrm>
          <a:custGeom>
            <a:avLst/>
            <a:gdLst/>
            <a:ahLst/>
            <a:cxnLst/>
            <a:rect l="l" t="t" r="r" b="b"/>
            <a:pathLst>
              <a:path w="10445952" h="10484076">
                <a:moveTo>
                  <a:pt x="0" y="0"/>
                </a:moveTo>
                <a:lnTo>
                  <a:pt x="10445952" y="0"/>
                </a:lnTo>
                <a:lnTo>
                  <a:pt x="10445952" y="10484076"/>
                </a:lnTo>
                <a:lnTo>
                  <a:pt x="0" y="10484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5400000">
            <a:off x="15365471" y="-20160"/>
            <a:ext cx="11047442" cy="11087761"/>
          </a:xfrm>
          <a:custGeom>
            <a:avLst/>
            <a:gdLst/>
            <a:ahLst/>
            <a:cxnLst/>
            <a:rect l="l" t="t" r="r" b="b"/>
            <a:pathLst>
              <a:path w="11047442" h="11087761">
                <a:moveTo>
                  <a:pt x="0" y="0"/>
                </a:moveTo>
                <a:lnTo>
                  <a:pt x="11047442" y="0"/>
                </a:lnTo>
                <a:lnTo>
                  <a:pt x="11047442" y="11087761"/>
                </a:lnTo>
                <a:lnTo>
                  <a:pt x="0" y="110877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98107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5290370" y="0"/>
            <a:ext cx="2997630" cy="10369159"/>
          </a:xfrm>
          <a:custGeom>
            <a:avLst/>
            <a:gdLst/>
            <a:ahLst/>
            <a:cxnLst/>
            <a:rect l="l" t="t" r="r" b="b"/>
            <a:pathLst>
              <a:path w="2997630" h="10369159">
                <a:moveTo>
                  <a:pt x="0" y="0"/>
                </a:moveTo>
                <a:lnTo>
                  <a:pt x="2997630" y="0"/>
                </a:lnTo>
                <a:lnTo>
                  <a:pt x="2997630" y="10369159"/>
                </a:lnTo>
                <a:lnTo>
                  <a:pt x="0" y="103691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593667" y="1160175"/>
            <a:ext cx="12764744" cy="2693045"/>
          </a:xfrm>
          <a:prstGeom prst="rect">
            <a:avLst/>
          </a:prstGeom>
        </p:spPr>
        <p:txBody>
          <a:bodyPr lIns="0" tIns="0" rIns="0" bIns="0" rtlCol="0" anchor="t">
            <a:spAutoFit/>
          </a:bodyPr>
          <a:lstStyle/>
          <a:p>
            <a:pPr algn="ctr">
              <a:lnSpc>
                <a:spcPts val="10500"/>
              </a:lnSpc>
              <a:spcBef>
                <a:spcPct val="0"/>
              </a:spcBef>
            </a:pPr>
            <a:r>
              <a:rPr lang="en-US" sz="7500" dirty="0">
                <a:solidFill>
                  <a:srgbClr val="992800"/>
                </a:solidFill>
                <a:latin typeface="TAN Ashford"/>
                <a:ea typeface="TAN Ashford"/>
                <a:cs typeface="TAN Ashford"/>
                <a:sym typeface="TAN Ashford"/>
              </a:rPr>
              <a:t>Common Opening Questions</a:t>
            </a:r>
          </a:p>
        </p:txBody>
      </p:sp>
      <p:sp>
        <p:nvSpPr>
          <p:cNvPr id="4" name="TextBox 4"/>
          <p:cNvSpPr txBox="1"/>
          <p:nvPr/>
        </p:nvSpPr>
        <p:spPr>
          <a:xfrm>
            <a:off x="1008519" y="7741011"/>
            <a:ext cx="15197517" cy="788677"/>
          </a:xfrm>
          <a:prstGeom prst="rect">
            <a:avLst/>
          </a:prstGeom>
        </p:spPr>
        <p:txBody>
          <a:bodyPr lIns="0" tIns="0" rIns="0" bIns="0" rtlCol="0" anchor="t">
            <a:spAutoFit/>
          </a:bodyPr>
          <a:lstStyle/>
          <a:p>
            <a:pPr algn="ctr">
              <a:lnSpc>
                <a:spcPts val="7000"/>
              </a:lnSpc>
              <a:spcBef>
                <a:spcPct val="0"/>
              </a:spcBef>
            </a:pPr>
            <a:r>
              <a:rPr lang="en-US" sz="3000" dirty="0">
                <a:solidFill>
                  <a:srgbClr val="000000"/>
                </a:solidFill>
                <a:latin typeface="TAN Garland"/>
                <a:ea typeface="TAN Garland"/>
                <a:cs typeface="TAN Garland"/>
                <a:sym typeface="TAN Garland"/>
              </a:rPr>
              <a:t>Why are you applying for this role? </a:t>
            </a:r>
          </a:p>
        </p:txBody>
      </p:sp>
      <p:sp>
        <p:nvSpPr>
          <p:cNvPr id="5" name="TextBox 5"/>
          <p:cNvSpPr txBox="1"/>
          <p:nvPr/>
        </p:nvSpPr>
        <p:spPr>
          <a:xfrm>
            <a:off x="2521027" y="8361063"/>
            <a:ext cx="15197517" cy="788677"/>
          </a:xfrm>
          <a:prstGeom prst="rect">
            <a:avLst/>
          </a:prstGeom>
        </p:spPr>
        <p:txBody>
          <a:bodyPr lIns="0" tIns="0" rIns="0" bIns="0" rtlCol="0" anchor="t">
            <a:spAutoFit/>
          </a:bodyPr>
          <a:lstStyle/>
          <a:p>
            <a:pPr algn="ctr">
              <a:lnSpc>
                <a:spcPts val="7000"/>
              </a:lnSpc>
              <a:spcBef>
                <a:spcPct val="0"/>
              </a:spcBef>
            </a:pPr>
            <a:r>
              <a:rPr lang="en-US" sz="3000" dirty="0">
                <a:solidFill>
                  <a:srgbClr val="000000"/>
                </a:solidFill>
                <a:latin typeface="TAN Garland"/>
                <a:ea typeface="TAN Garland"/>
                <a:cs typeface="TAN Garland"/>
                <a:sym typeface="TAN Garland"/>
              </a:rPr>
              <a:t>What are your strengths and weaknesses?</a:t>
            </a:r>
          </a:p>
        </p:txBody>
      </p:sp>
      <p:sp>
        <p:nvSpPr>
          <p:cNvPr id="6" name="TextBox 6"/>
          <p:cNvSpPr txBox="1"/>
          <p:nvPr/>
        </p:nvSpPr>
        <p:spPr>
          <a:xfrm>
            <a:off x="-936786" y="7138196"/>
            <a:ext cx="15197517" cy="788677"/>
          </a:xfrm>
          <a:prstGeom prst="rect">
            <a:avLst/>
          </a:prstGeom>
        </p:spPr>
        <p:txBody>
          <a:bodyPr lIns="0" tIns="0" rIns="0" bIns="0" rtlCol="0" anchor="t">
            <a:spAutoFit/>
          </a:bodyPr>
          <a:lstStyle/>
          <a:p>
            <a:pPr algn="ctr">
              <a:lnSpc>
                <a:spcPts val="7000"/>
              </a:lnSpc>
              <a:spcBef>
                <a:spcPct val="0"/>
              </a:spcBef>
            </a:pPr>
            <a:r>
              <a:rPr lang="en-US" sz="3000" dirty="0">
                <a:solidFill>
                  <a:srgbClr val="000000"/>
                </a:solidFill>
                <a:latin typeface="TAN Garland"/>
                <a:ea typeface="TAN Garland"/>
                <a:cs typeface="TAN Garland"/>
                <a:sym typeface="TAN Garland"/>
              </a:rPr>
              <a:t>    Tell me about yourself? </a:t>
            </a:r>
          </a:p>
        </p:txBody>
      </p:sp>
      <p:sp>
        <p:nvSpPr>
          <p:cNvPr id="7" name="TextBox 6"/>
          <p:cNvSpPr txBox="1"/>
          <p:nvPr/>
        </p:nvSpPr>
        <p:spPr>
          <a:xfrm>
            <a:off x="2819400" y="4388842"/>
            <a:ext cx="10900320" cy="2308324"/>
          </a:xfrm>
          <a:prstGeom prst="rect">
            <a:avLst/>
          </a:prstGeom>
        </p:spPr>
        <p:txBody>
          <a:bodyPr wrap="square" lIns="0" tIns="0" rIns="0" bIns="0" rtlCol="0" anchor="t">
            <a:spAutoFit/>
          </a:bodyPr>
          <a:lstStyle/>
          <a:p>
            <a:pPr algn="ctr">
              <a:spcBef>
                <a:spcPct val="0"/>
              </a:spcBef>
            </a:pPr>
            <a:r>
              <a:rPr lang="en-US" sz="3000" dirty="0">
                <a:solidFill>
                  <a:srgbClr val="000000"/>
                </a:solidFill>
                <a:latin typeface="TAN Garland"/>
                <a:ea typeface="TAN Garland"/>
                <a:cs typeface="TAN Garland"/>
                <a:sym typeface="TAN Garland"/>
              </a:rPr>
              <a:t>A great opportunity to describe yourself and build a relationship with the interview. These would be open ended questions to take the opportunity to speak about your background, what interests you and why this role would be suitable for you.</a:t>
            </a:r>
          </a:p>
        </p:txBody>
      </p:sp>
      <p:sp>
        <p:nvSpPr>
          <p:cNvPr id="8" name="TextBox 3"/>
          <p:cNvSpPr txBox="1"/>
          <p:nvPr/>
        </p:nvSpPr>
        <p:spPr>
          <a:xfrm>
            <a:off x="-3443159" y="6796051"/>
            <a:ext cx="12764744" cy="1130822"/>
          </a:xfrm>
          <a:prstGeom prst="rect">
            <a:avLst/>
          </a:prstGeom>
        </p:spPr>
        <p:txBody>
          <a:bodyPr lIns="0" tIns="0" rIns="0" bIns="0" rtlCol="0" anchor="t">
            <a:spAutoFit/>
          </a:bodyPr>
          <a:lstStyle/>
          <a:p>
            <a:pPr algn="ctr">
              <a:lnSpc>
                <a:spcPts val="10500"/>
              </a:lnSpc>
              <a:spcBef>
                <a:spcPct val="0"/>
              </a:spcBef>
            </a:pPr>
            <a:r>
              <a:rPr lang="en-US" sz="3000" dirty="0">
                <a:solidFill>
                  <a:srgbClr val="992800"/>
                </a:solidFill>
                <a:latin typeface="TAN Ashford"/>
                <a:ea typeface="TAN Ashford"/>
                <a:cs typeface="TAN Ashford"/>
                <a:sym typeface="TAN Ashford"/>
              </a:rPr>
              <a:t>Examples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5290370" y="0"/>
            <a:ext cx="2997630" cy="10369159"/>
          </a:xfrm>
          <a:custGeom>
            <a:avLst/>
            <a:gdLst/>
            <a:ahLst/>
            <a:cxnLst/>
            <a:rect l="l" t="t" r="r" b="b"/>
            <a:pathLst>
              <a:path w="2997630" h="10369159">
                <a:moveTo>
                  <a:pt x="0" y="0"/>
                </a:moveTo>
                <a:lnTo>
                  <a:pt x="2997630" y="0"/>
                </a:lnTo>
                <a:lnTo>
                  <a:pt x="2997630" y="10369159"/>
                </a:lnTo>
                <a:lnTo>
                  <a:pt x="0" y="103691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593667" y="1160175"/>
            <a:ext cx="12764744" cy="1293367"/>
          </a:xfrm>
          <a:prstGeom prst="rect">
            <a:avLst/>
          </a:prstGeom>
        </p:spPr>
        <p:txBody>
          <a:bodyPr lIns="0" tIns="0" rIns="0" bIns="0" rtlCol="0" anchor="t">
            <a:spAutoFit/>
          </a:bodyPr>
          <a:lstStyle/>
          <a:p>
            <a:pPr algn="ctr">
              <a:lnSpc>
                <a:spcPts val="10500"/>
              </a:lnSpc>
              <a:spcBef>
                <a:spcPct val="0"/>
              </a:spcBef>
            </a:pPr>
            <a:r>
              <a:rPr lang="en-US" sz="7500" dirty="0">
                <a:solidFill>
                  <a:srgbClr val="992800"/>
                </a:solidFill>
                <a:latin typeface="TAN Ashford"/>
                <a:ea typeface="TAN Ashford"/>
                <a:cs typeface="TAN Ashford"/>
                <a:sym typeface="TAN Ashford"/>
              </a:rPr>
              <a:t>Role Play</a:t>
            </a:r>
          </a:p>
        </p:txBody>
      </p:sp>
      <p:sp>
        <p:nvSpPr>
          <p:cNvPr id="4" name="TextBox 4"/>
          <p:cNvSpPr txBox="1"/>
          <p:nvPr/>
        </p:nvSpPr>
        <p:spPr>
          <a:xfrm>
            <a:off x="-875549" y="2602437"/>
            <a:ext cx="15197517" cy="750205"/>
          </a:xfrm>
          <a:prstGeom prst="rect">
            <a:avLst/>
          </a:prstGeom>
        </p:spPr>
        <p:txBody>
          <a:bodyPr lIns="0" tIns="0" rIns="0" bIns="0" rtlCol="0" anchor="t">
            <a:spAutoFit/>
          </a:bodyPr>
          <a:lstStyle/>
          <a:p>
            <a:pPr algn="ctr">
              <a:lnSpc>
                <a:spcPts val="7000"/>
              </a:lnSpc>
              <a:spcBef>
                <a:spcPct val="0"/>
              </a:spcBef>
            </a:pPr>
            <a:r>
              <a:rPr lang="en-US" dirty="0">
                <a:solidFill>
                  <a:srgbClr val="000000"/>
                </a:solidFill>
                <a:latin typeface="TAN Garland"/>
                <a:ea typeface="TAN Garland"/>
                <a:cs typeface="TAN Garland"/>
                <a:sym typeface="TAN Garland"/>
              </a:rPr>
              <a:t>Why are you applying for this role? </a:t>
            </a:r>
          </a:p>
        </p:txBody>
      </p:sp>
      <p:sp>
        <p:nvSpPr>
          <p:cNvPr id="5" name="TextBox 5"/>
          <p:cNvSpPr txBox="1"/>
          <p:nvPr/>
        </p:nvSpPr>
        <p:spPr>
          <a:xfrm>
            <a:off x="4419600" y="2607448"/>
            <a:ext cx="15197517" cy="765594"/>
          </a:xfrm>
          <a:prstGeom prst="rect">
            <a:avLst/>
          </a:prstGeom>
        </p:spPr>
        <p:txBody>
          <a:bodyPr lIns="0" tIns="0" rIns="0" bIns="0" rtlCol="0" anchor="t">
            <a:spAutoFit/>
          </a:bodyPr>
          <a:lstStyle/>
          <a:p>
            <a:pPr algn="ctr">
              <a:lnSpc>
                <a:spcPts val="7000"/>
              </a:lnSpc>
              <a:spcBef>
                <a:spcPct val="0"/>
              </a:spcBef>
            </a:pPr>
            <a:r>
              <a:rPr lang="en-US" dirty="0">
                <a:solidFill>
                  <a:srgbClr val="000000"/>
                </a:solidFill>
                <a:latin typeface="TAN Garland"/>
                <a:ea typeface="TAN Garland"/>
                <a:cs typeface="TAN Garland"/>
                <a:sym typeface="TAN Garland"/>
              </a:rPr>
              <a:t>What are your strengths and weaknesses?</a:t>
            </a:r>
          </a:p>
        </p:txBody>
      </p:sp>
      <p:sp>
        <p:nvSpPr>
          <p:cNvPr id="6" name="TextBox 6"/>
          <p:cNvSpPr txBox="1"/>
          <p:nvPr/>
        </p:nvSpPr>
        <p:spPr>
          <a:xfrm>
            <a:off x="-5257800" y="2578985"/>
            <a:ext cx="15197517" cy="750205"/>
          </a:xfrm>
          <a:prstGeom prst="rect">
            <a:avLst/>
          </a:prstGeom>
        </p:spPr>
        <p:txBody>
          <a:bodyPr lIns="0" tIns="0" rIns="0" bIns="0" rtlCol="0" anchor="t">
            <a:spAutoFit/>
          </a:bodyPr>
          <a:lstStyle/>
          <a:p>
            <a:pPr algn="ctr">
              <a:lnSpc>
                <a:spcPts val="7000"/>
              </a:lnSpc>
              <a:spcBef>
                <a:spcPct val="0"/>
              </a:spcBef>
            </a:pPr>
            <a:r>
              <a:rPr lang="en-US" dirty="0">
                <a:solidFill>
                  <a:srgbClr val="000000"/>
                </a:solidFill>
                <a:latin typeface="TAN Garland"/>
                <a:ea typeface="TAN Garland"/>
                <a:cs typeface="TAN Garland"/>
                <a:sym typeface="TAN Garland"/>
              </a:rPr>
              <a:t>Tell me about yourself? </a:t>
            </a:r>
          </a:p>
        </p:txBody>
      </p:sp>
      <p:sp>
        <p:nvSpPr>
          <p:cNvPr id="8" name="TextBox 3"/>
          <p:cNvSpPr txBox="1"/>
          <p:nvPr/>
        </p:nvSpPr>
        <p:spPr>
          <a:xfrm>
            <a:off x="1229639" y="4457700"/>
            <a:ext cx="12764744" cy="2693045"/>
          </a:xfrm>
          <a:prstGeom prst="rect">
            <a:avLst/>
          </a:prstGeom>
        </p:spPr>
        <p:txBody>
          <a:bodyPr lIns="0" tIns="0" rIns="0" bIns="0" rtlCol="0" anchor="t">
            <a:spAutoFit/>
          </a:bodyPr>
          <a:lstStyle/>
          <a:p>
            <a:pPr algn="ctr">
              <a:lnSpc>
                <a:spcPts val="10500"/>
              </a:lnSpc>
              <a:spcBef>
                <a:spcPct val="0"/>
              </a:spcBef>
            </a:pPr>
            <a:r>
              <a:rPr lang="en-US" sz="2400" dirty="0">
                <a:solidFill>
                  <a:srgbClr val="992800"/>
                </a:solidFill>
                <a:latin typeface="TAN Ashford"/>
                <a:ea typeface="TAN Ashford"/>
                <a:cs typeface="TAN Ashford"/>
                <a:sym typeface="TAN Ashford"/>
              </a:rPr>
              <a:t>Each person to write prepare their own answers and then partner up with the person next to them to share </a:t>
            </a:r>
            <a:endParaRPr lang="en-US" sz="7500" dirty="0">
              <a:solidFill>
                <a:srgbClr val="992800"/>
              </a:solidFill>
              <a:latin typeface="TAN Ashford"/>
              <a:ea typeface="TAN Ashford"/>
              <a:cs typeface="TAN Ashford"/>
              <a:sym typeface="TAN Ashford"/>
            </a:endParaRPr>
          </a:p>
        </p:txBody>
      </p:sp>
    </p:spTree>
    <p:extLst>
      <p:ext uri="{BB962C8B-B14F-4D97-AF65-F5344CB8AC3E}">
        <p14:creationId xmlns:p14="http://schemas.microsoft.com/office/powerpoint/2010/main" val="125091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TextBox 2"/>
          <p:cNvSpPr txBox="1"/>
          <p:nvPr/>
        </p:nvSpPr>
        <p:spPr>
          <a:xfrm>
            <a:off x="2960869" y="2853779"/>
            <a:ext cx="12366263" cy="1749425"/>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Prepare by researching the company and the role!  </a:t>
            </a:r>
          </a:p>
        </p:txBody>
      </p:sp>
      <p:sp>
        <p:nvSpPr>
          <p:cNvPr id="3" name="TextBox 3"/>
          <p:cNvSpPr txBox="1"/>
          <p:nvPr/>
        </p:nvSpPr>
        <p:spPr>
          <a:xfrm>
            <a:off x="2642847" y="654816"/>
            <a:ext cx="13005116" cy="1128514"/>
          </a:xfrm>
          <a:prstGeom prst="rect">
            <a:avLst/>
          </a:prstGeom>
        </p:spPr>
        <p:txBody>
          <a:bodyPr lIns="0" tIns="0" rIns="0" bIns="0" rtlCol="0" anchor="t">
            <a:spAutoFit/>
          </a:bodyPr>
          <a:lstStyle/>
          <a:p>
            <a:pPr algn="ctr">
              <a:lnSpc>
                <a:spcPts val="8829"/>
              </a:lnSpc>
              <a:spcBef>
                <a:spcPct val="0"/>
              </a:spcBef>
            </a:pPr>
            <a:r>
              <a:rPr lang="en-US" sz="6306" dirty="0">
                <a:solidFill>
                  <a:srgbClr val="992800"/>
                </a:solidFill>
                <a:latin typeface="TAN Ashford"/>
                <a:ea typeface="TAN Ashford"/>
                <a:cs typeface="TAN Ashford"/>
                <a:sym typeface="TAN Ashford"/>
              </a:rPr>
              <a:t>Before the Interview </a:t>
            </a:r>
          </a:p>
        </p:txBody>
      </p:sp>
      <p:grpSp>
        <p:nvGrpSpPr>
          <p:cNvPr id="4" name="Group 4"/>
          <p:cNvGrpSpPr/>
          <p:nvPr/>
        </p:nvGrpSpPr>
        <p:grpSpPr>
          <a:xfrm>
            <a:off x="235627" y="-18261"/>
            <a:ext cx="2166860" cy="10360045"/>
            <a:chOff x="0" y="0"/>
            <a:chExt cx="2889147" cy="13813393"/>
          </a:xfrm>
        </p:grpSpPr>
        <p:grpSp>
          <p:nvGrpSpPr>
            <p:cNvPr id="5" name="Group 5"/>
            <p:cNvGrpSpPr/>
            <p:nvPr/>
          </p:nvGrpSpPr>
          <p:grpSpPr>
            <a:xfrm>
              <a:off x="0" y="0"/>
              <a:ext cx="559966" cy="13813393"/>
              <a:chOff x="0" y="0"/>
              <a:chExt cx="110611" cy="2728571"/>
            </a:xfrm>
          </p:grpSpPr>
          <p:sp>
            <p:nvSpPr>
              <p:cNvPr id="6" name="Freeform 6"/>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058789"/>
              </a:solidFill>
            </p:spPr>
            <p:txBody>
              <a:bodyPr/>
              <a:lstStyle/>
              <a:p>
                <a:endParaRPr lang="en-GB"/>
              </a:p>
            </p:txBody>
          </p:sp>
          <p:sp>
            <p:nvSpPr>
              <p:cNvPr id="7" name="TextBox 7"/>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76393" y="0"/>
              <a:ext cx="559966" cy="13813393"/>
              <a:chOff x="0" y="0"/>
              <a:chExt cx="110611" cy="2728571"/>
            </a:xfrm>
          </p:grpSpPr>
          <p:sp>
            <p:nvSpPr>
              <p:cNvPr id="9" name="Freeform 9"/>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CD5E30"/>
              </a:solidFill>
            </p:spPr>
            <p:txBody>
              <a:bodyPr/>
              <a:lstStyle/>
              <a:p>
                <a:endParaRPr lang="en-GB"/>
              </a:p>
            </p:txBody>
          </p:sp>
          <p:sp>
            <p:nvSpPr>
              <p:cNvPr id="10" name="TextBox 10"/>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552787" y="0"/>
              <a:ext cx="559966" cy="13813393"/>
              <a:chOff x="0" y="0"/>
              <a:chExt cx="110611" cy="2728571"/>
            </a:xfrm>
          </p:grpSpPr>
          <p:sp>
            <p:nvSpPr>
              <p:cNvPr id="12" name="Freeform 12"/>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992800"/>
              </a:solidFill>
            </p:spPr>
            <p:txBody>
              <a:bodyPr/>
              <a:lstStyle/>
              <a:p>
                <a:endParaRPr lang="en-GB"/>
              </a:p>
            </p:txBody>
          </p:sp>
          <p:sp>
            <p:nvSpPr>
              <p:cNvPr id="13" name="TextBox 13"/>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2329180" y="0"/>
              <a:ext cx="559966" cy="13813393"/>
              <a:chOff x="0" y="0"/>
              <a:chExt cx="110611" cy="2728571"/>
            </a:xfrm>
          </p:grpSpPr>
          <p:sp>
            <p:nvSpPr>
              <p:cNvPr id="15" name="Freeform 15"/>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E3A72F"/>
              </a:solidFill>
            </p:spPr>
            <p:txBody>
              <a:bodyPr/>
              <a:lstStyle/>
              <a:p>
                <a:endParaRPr lang="en-GB"/>
              </a:p>
            </p:txBody>
          </p:sp>
          <p:sp>
            <p:nvSpPr>
              <p:cNvPr id="16" name="TextBox 16"/>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17" name="Group 17"/>
          <p:cNvGrpSpPr/>
          <p:nvPr/>
        </p:nvGrpSpPr>
        <p:grpSpPr>
          <a:xfrm rot="-10800000">
            <a:off x="15888322" y="-73045"/>
            <a:ext cx="2166860" cy="10360045"/>
            <a:chOff x="0" y="0"/>
            <a:chExt cx="2889147" cy="13813393"/>
          </a:xfrm>
        </p:grpSpPr>
        <p:grpSp>
          <p:nvGrpSpPr>
            <p:cNvPr id="18" name="Group 18"/>
            <p:cNvGrpSpPr/>
            <p:nvPr/>
          </p:nvGrpSpPr>
          <p:grpSpPr>
            <a:xfrm>
              <a:off x="0" y="0"/>
              <a:ext cx="559966" cy="13813393"/>
              <a:chOff x="0" y="0"/>
              <a:chExt cx="110611" cy="2728571"/>
            </a:xfrm>
          </p:grpSpPr>
          <p:sp>
            <p:nvSpPr>
              <p:cNvPr id="19" name="Freeform 19"/>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058789"/>
              </a:solidFill>
            </p:spPr>
            <p:txBody>
              <a:bodyPr/>
              <a:lstStyle/>
              <a:p>
                <a:endParaRPr lang="en-GB"/>
              </a:p>
            </p:txBody>
          </p:sp>
          <p:sp>
            <p:nvSpPr>
              <p:cNvPr id="20" name="TextBox 20"/>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76393" y="0"/>
              <a:ext cx="559966" cy="13813393"/>
              <a:chOff x="0" y="0"/>
              <a:chExt cx="110611" cy="2728571"/>
            </a:xfrm>
          </p:grpSpPr>
          <p:sp>
            <p:nvSpPr>
              <p:cNvPr id="22" name="Freeform 22"/>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CD5E30"/>
              </a:solidFill>
            </p:spPr>
            <p:txBody>
              <a:bodyPr/>
              <a:lstStyle/>
              <a:p>
                <a:endParaRPr lang="en-GB"/>
              </a:p>
            </p:txBody>
          </p:sp>
          <p:sp>
            <p:nvSpPr>
              <p:cNvPr id="23" name="TextBox 23"/>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552787" y="0"/>
              <a:ext cx="559966" cy="13813393"/>
              <a:chOff x="0" y="0"/>
              <a:chExt cx="110611" cy="2728571"/>
            </a:xfrm>
          </p:grpSpPr>
          <p:sp>
            <p:nvSpPr>
              <p:cNvPr id="25" name="Freeform 25"/>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992800"/>
              </a:solidFill>
            </p:spPr>
            <p:txBody>
              <a:bodyPr/>
              <a:lstStyle/>
              <a:p>
                <a:endParaRPr lang="en-GB"/>
              </a:p>
            </p:txBody>
          </p:sp>
          <p:sp>
            <p:nvSpPr>
              <p:cNvPr id="26" name="TextBox 26"/>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2329180" y="0"/>
              <a:ext cx="559966" cy="13813393"/>
              <a:chOff x="0" y="0"/>
              <a:chExt cx="110611" cy="2728571"/>
            </a:xfrm>
          </p:grpSpPr>
          <p:sp>
            <p:nvSpPr>
              <p:cNvPr id="28" name="Freeform 28"/>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E3A72F"/>
              </a:solidFill>
            </p:spPr>
            <p:txBody>
              <a:bodyPr/>
              <a:lstStyle/>
              <a:p>
                <a:endParaRPr lang="en-GB"/>
              </a:p>
            </p:txBody>
          </p:sp>
          <p:sp>
            <p:nvSpPr>
              <p:cNvPr id="29" name="TextBox 29"/>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sp>
        <p:nvSpPr>
          <p:cNvPr id="30" name="TextBox 30"/>
          <p:cNvSpPr txBox="1"/>
          <p:nvPr/>
        </p:nvSpPr>
        <p:spPr>
          <a:xfrm>
            <a:off x="2960869" y="5465270"/>
            <a:ext cx="12366263" cy="1749425"/>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Bring questions to ask the interviewer! </a:t>
            </a:r>
          </a:p>
        </p:txBody>
      </p:sp>
      <p:sp>
        <p:nvSpPr>
          <p:cNvPr id="31" name="TextBox 31"/>
          <p:cNvSpPr txBox="1"/>
          <p:nvPr/>
        </p:nvSpPr>
        <p:spPr>
          <a:xfrm>
            <a:off x="2960869" y="7923644"/>
            <a:ext cx="12366263" cy="86360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Practice frequently questions!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0" y="0"/>
            <a:ext cx="7107382" cy="10287000"/>
          </a:xfrm>
          <a:custGeom>
            <a:avLst/>
            <a:gdLst/>
            <a:ahLst/>
            <a:cxnLst/>
            <a:rect l="l" t="t" r="r" b="b"/>
            <a:pathLst>
              <a:path w="7107382" h="10287000">
                <a:moveTo>
                  <a:pt x="0" y="0"/>
                </a:moveTo>
                <a:lnTo>
                  <a:pt x="7107382" y="0"/>
                </a:lnTo>
                <a:lnTo>
                  <a:pt x="710738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705207" y="5143500"/>
            <a:ext cx="2250937" cy="3797593"/>
          </a:xfrm>
          <a:custGeom>
            <a:avLst/>
            <a:gdLst/>
            <a:ahLst/>
            <a:cxnLst/>
            <a:rect l="l" t="t" r="r" b="b"/>
            <a:pathLst>
              <a:path w="2250937" h="3797593">
                <a:moveTo>
                  <a:pt x="0" y="0"/>
                </a:moveTo>
                <a:lnTo>
                  <a:pt x="2250937" y="0"/>
                </a:lnTo>
                <a:lnTo>
                  <a:pt x="2250937" y="3797593"/>
                </a:lnTo>
                <a:lnTo>
                  <a:pt x="0" y="3797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5078510" y="-407504"/>
            <a:ext cx="3209490" cy="11102009"/>
          </a:xfrm>
          <a:custGeom>
            <a:avLst/>
            <a:gdLst/>
            <a:ahLst/>
            <a:cxnLst/>
            <a:rect l="l" t="t" r="r" b="b"/>
            <a:pathLst>
              <a:path w="3209490" h="11102009">
                <a:moveTo>
                  <a:pt x="0" y="0"/>
                </a:moveTo>
                <a:lnTo>
                  <a:pt x="3209490" y="0"/>
                </a:lnTo>
                <a:lnTo>
                  <a:pt x="3209490" y="11102008"/>
                </a:lnTo>
                <a:lnTo>
                  <a:pt x="0" y="11102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TextBox 5"/>
          <p:cNvSpPr txBox="1"/>
          <p:nvPr/>
        </p:nvSpPr>
        <p:spPr>
          <a:xfrm>
            <a:off x="2761628" y="1411893"/>
            <a:ext cx="12764744" cy="2628900"/>
          </a:xfrm>
          <a:prstGeom prst="rect">
            <a:avLst/>
          </a:prstGeom>
        </p:spPr>
        <p:txBody>
          <a:bodyPr lIns="0" tIns="0" rIns="0" bIns="0" rtlCol="0" anchor="t">
            <a:spAutoFit/>
          </a:bodyPr>
          <a:lstStyle/>
          <a:p>
            <a:pPr algn="ctr">
              <a:lnSpc>
                <a:spcPts val="10500"/>
              </a:lnSpc>
            </a:pPr>
            <a:r>
              <a:rPr lang="en-US" sz="7500" b="1">
                <a:solidFill>
                  <a:srgbClr val="000000"/>
                </a:solidFill>
                <a:latin typeface="TAN Ashford"/>
                <a:ea typeface="TAN Ashford"/>
                <a:cs typeface="TAN Ashford"/>
                <a:sym typeface="TAN Ashford"/>
              </a:rPr>
              <a:t>Interview Skills</a:t>
            </a:r>
          </a:p>
          <a:p>
            <a:pPr algn="ctr">
              <a:lnSpc>
                <a:spcPts val="10500"/>
              </a:lnSpc>
              <a:spcBef>
                <a:spcPct val="0"/>
              </a:spcBef>
            </a:pPr>
            <a:r>
              <a:rPr lang="en-US" sz="7500" b="1">
                <a:solidFill>
                  <a:srgbClr val="000000"/>
                </a:solidFill>
                <a:latin typeface="TAN Ashford"/>
                <a:ea typeface="TAN Ashford"/>
                <a:cs typeface="TAN Ashford"/>
                <a:sym typeface="TAN Ashford"/>
              </a:rPr>
              <a:t>Workshop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562968" y="-41080"/>
            <a:ext cx="2997630" cy="10369159"/>
          </a:xfrm>
          <a:custGeom>
            <a:avLst/>
            <a:gdLst/>
            <a:ahLst/>
            <a:cxnLst/>
            <a:rect l="l" t="t" r="r" b="b"/>
            <a:pathLst>
              <a:path w="2997630" h="10369159">
                <a:moveTo>
                  <a:pt x="0" y="0"/>
                </a:moveTo>
                <a:lnTo>
                  <a:pt x="2997630" y="0"/>
                </a:lnTo>
                <a:lnTo>
                  <a:pt x="2997630" y="10369160"/>
                </a:lnTo>
                <a:lnTo>
                  <a:pt x="0" y="103691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822267" y="269326"/>
            <a:ext cx="16465733" cy="4039567"/>
          </a:xfrm>
          <a:prstGeom prst="rect">
            <a:avLst/>
          </a:prstGeom>
        </p:spPr>
        <p:txBody>
          <a:bodyPr wrap="square" lIns="0" tIns="0" rIns="0" bIns="0" rtlCol="0" anchor="t">
            <a:spAutoFit/>
          </a:bodyPr>
          <a:lstStyle/>
          <a:p>
            <a:pPr algn="ctr">
              <a:lnSpc>
                <a:spcPts val="10500"/>
              </a:lnSpc>
              <a:spcBef>
                <a:spcPct val="0"/>
              </a:spcBef>
            </a:pPr>
            <a:r>
              <a:rPr lang="en-US" sz="7500" dirty="0">
                <a:solidFill>
                  <a:schemeClr val="accent5">
                    <a:lumMod val="50000"/>
                  </a:schemeClr>
                </a:solidFill>
                <a:latin typeface="TAN Ashford"/>
                <a:ea typeface="TAN Ashford"/>
                <a:cs typeface="TAN Ashford"/>
                <a:sym typeface="TAN Ashford"/>
              </a:rPr>
              <a:t>Competency Based Interviews/STAR Questions</a:t>
            </a:r>
          </a:p>
        </p:txBody>
      </p:sp>
      <p:sp>
        <p:nvSpPr>
          <p:cNvPr id="5" name="TextBox 5"/>
          <p:cNvSpPr txBox="1"/>
          <p:nvPr/>
        </p:nvSpPr>
        <p:spPr>
          <a:xfrm>
            <a:off x="4764073" y="5067300"/>
            <a:ext cx="12268200" cy="4001095"/>
          </a:xfrm>
          <a:prstGeom prst="rect">
            <a:avLst/>
          </a:prstGeom>
        </p:spPr>
        <p:txBody>
          <a:bodyPr wrap="square" lIns="0" tIns="0" rIns="0" bIns="0" rtlCol="0" anchor="t">
            <a:spAutoFit/>
          </a:bodyPr>
          <a:lstStyle/>
          <a:p>
            <a:pPr algn="ctr">
              <a:spcBef>
                <a:spcPct val="0"/>
              </a:spcBef>
            </a:pPr>
            <a:r>
              <a:rPr lang="en-GB" sz="2000" dirty="0">
                <a:solidFill>
                  <a:schemeClr val="accent6">
                    <a:lumMod val="50000"/>
                  </a:schemeClr>
                </a:solidFill>
                <a:latin typeface="TAN Ashford" panose="020B0604020202020204" charset="0"/>
              </a:rPr>
              <a:t>Competency-based interviews use questions to target how you’ve used specific skills in past jobs and how you approach problems and tasks.</a:t>
            </a:r>
          </a:p>
          <a:p>
            <a:pPr algn="ctr">
              <a:spcBef>
                <a:spcPct val="0"/>
              </a:spcBef>
            </a:pPr>
            <a:endParaRPr lang="en-GB" sz="2000" dirty="0">
              <a:solidFill>
                <a:schemeClr val="accent6">
                  <a:lumMod val="50000"/>
                </a:schemeClr>
              </a:solidFill>
              <a:latin typeface="TAN Ashford" panose="020B0604020202020204" charset="0"/>
            </a:endParaRPr>
          </a:p>
          <a:p>
            <a:pPr algn="ctr">
              <a:spcBef>
                <a:spcPct val="0"/>
              </a:spcBef>
            </a:pPr>
            <a:endParaRPr lang="en-GB" sz="2000" dirty="0">
              <a:solidFill>
                <a:schemeClr val="accent6">
                  <a:lumMod val="50000"/>
                </a:schemeClr>
              </a:solidFill>
              <a:latin typeface="TAN Ashford" panose="020B0604020202020204" charset="0"/>
            </a:endParaRPr>
          </a:p>
          <a:p>
            <a:pPr algn="ctr">
              <a:spcBef>
                <a:spcPct val="0"/>
              </a:spcBef>
            </a:pPr>
            <a:endParaRPr lang="en-GB" sz="2000" dirty="0">
              <a:solidFill>
                <a:schemeClr val="accent6">
                  <a:lumMod val="50000"/>
                </a:schemeClr>
              </a:solidFill>
              <a:latin typeface="TAN Ashford" panose="020B0604020202020204" charset="0"/>
            </a:endParaRPr>
          </a:p>
          <a:p>
            <a:pPr algn="ctr">
              <a:spcBef>
                <a:spcPct val="0"/>
              </a:spcBef>
            </a:pPr>
            <a:r>
              <a:rPr lang="en-GB" sz="2000" dirty="0">
                <a:solidFill>
                  <a:schemeClr val="accent6">
                    <a:lumMod val="50000"/>
                  </a:schemeClr>
                </a:solidFill>
                <a:latin typeface="TAN Ashford" panose="020B0604020202020204" charset="0"/>
              </a:rPr>
              <a:t>The idea behind this style of interview is that your existing experience is an indicator of how you’ll be in the role you’re applying for.</a:t>
            </a:r>
          </a:p>
          <a:p>
            <a:pPr algn="ctr">
              <a:spcBef>
                <a:spcPct val="0"/>
              </a:spcBef>
            </a:pPr>
            <a:endParaRPr lang="en-GB" sz="2000" dirty="0">
              <a:solidFill>
                <a:schemeClr val="accent6">
                  <a:lumMod val="50000"/>
                </a:schemeClr>
              </a:solidFill>
              <a:latin typeface="TAN Ashford" panose="020B0604020202020204" charset="0"/>
            </a:endParaRPr>
          </a:p>
          <a:p>
            <a:pPr algn="ctr">
              <a:spcBef>
                <a:spcPct val="0"/>
              </a:spcBef>
            </a:pPr>
            <a:endParaRPr lang="en-GB" sz="2000" dirty="0">
              <a:solidFill>
                <a:schemeClr val="accent6">
                  <a:lumMod val="50000"/>
                </a:schemeClr>
              </a:solidFill>
              <a:latin typeface="TAN Ashford" panose="020B0604020202020204" charset="0"/>
            </a:endParaRPr>
          </a:p>
          <a:p>
            <a:pPr algn="ctr">
              <a:spcBef>
                <a:spcPct val="0"/>
              </a:spcBef>
            </a:pPr>
            <a:r>
              <a:rPr lang="en-GB" sz="2000" dirty="0">
                <a:solidFill>
                  <a:schemeClr val="accent6">
                    <a:lumMod val="50000"/>
                  </a:schemeClr>
                </a:solidFill>
                <a:latin typeface="TAN Ashford" panose="020B0604020202020204" charset="0"/>
              </a:rPr>
              <a:t>  </a:t>
            </a:r>
            <a:endParaRPr lang="en-GB" sz="2000" dirty="0">
              <a:solidFill>
                <a:schemeClr val="accent6">
                  <a:lumMod val="50000"/>
                </a:schemeClr>
              </a:solidFill>
              <a:latin typeface="TAN Ashford" panose="020B0604020202020204" charset="0"/>
              <a:ea typeface="TAN Garland"/>
              <a:cs typeface="TAN Garland"/>
              <a:sym typeface="TAN Garland"/>
            </a:endParaRPr>
          </a:p>
          <a:p>
            <a:pPr algn="ctr">
              <a:spcBef>
                <a:spcPct val="0"/>
              </a:spcBef>
            </a:pPr>
            <a:r>
              <a:rPr lang="en-GB" sz="2000" dirty="0">
                <a:solidFill>
                  <a:schemeClr val="accent6">
                    <a:lumMod val="50000"/>
                  </a:schemeClr>
                </a:solidFill>
                <a:latin typeface="TAN Ashford" panose="020B0604020202020204" charset="0"/>
              </a:rPr>
              <a:t>These are structured and each answer is scored.</a:t>
            </a:r>
            <a:endParaRPr lang="en-US" sz="2000" dirty="0">
              <a:solidFill>
                <a:schemeClr val="accent6">
                  <a:lumMod val="50000"/>
                </a:schemeClr>
              </a:solidFill>
              <a:latin typeface="TAN Ashford" panose="020B0604020202020204" charset="0"/>
              <a:ea typeface="TAN Garland"/>
              <a:cs typeface="TAN Garland"/>
              <a:sym typeface="TAN Garland"/>
            </a:endParaRPr>
          </a:p>
        </p:txBody>
      </p:sp>
    </p:spTree>
    <p:extLst>
      <p:ext uri="{BB962C8B-B14F-4D97-AF65-F5344CB8AC3E}">
        <p14:creationId xmlns:p14="http://schemas.microsoft.com/office/powerpoint/2010/main" val="132582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5680635" y="6515100"/>
            <a:ext cx="3657600" cy="4824495"/>
          </a:xfrm>
          <a:custGeom>
            <a:avLst/>
            <a:gdLst/>
            <a:ahLst/>
            <a:cxnLst/>
            <a:rect l="l" t="t" r="r" b="b"/>
            <a:pathLst>
              <a:path w="10110131" h="10147029">
                <a:moveTo>
                  <a:pt x="0" y="0"/>
                </a:moveTo>
                <a:lnTo>
                  <a:pt x="10110131" y="0"/>
                </a:lnTo>
                <a:lnTo>
                  <a:pt x="10110131" y="10147029"/>
                </a:lnTo>
                <a:lnTo>
                  <a:pt x="0" y="1014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3429000" y="495300"/>
            <a:ext cx="11202786" cy="1136487"/>
          </a:xfrm>
          <a:prstGeom prst="rect">
            <a:avLst/>
          </a:prstGeom>
        </p:spPr>
        <p:txBody>
          <a:bodyPr lIns="0" tIns="0" rIns="0" bIns="0" rtlCol="0" anchor="t">
            <a:spAutoFit/>
          </a:bodyPr>
          <a:lstStyle/>
          <a:p>
            <a:pPr algn="ctr">
              <a:lnSpc>
                <a:spcPts val="9215"/>
              </a:lnSpc>
              <a:spcBef>
                <a:spcPct val="0"/>
              </a:spcBef>
            </a:pPr>
            <a:r>
              <a:rPr lang="en-US" sz="6582" dirty="0">
                <a:solidFill>
                  <a:srgbClr val="992800"/>
                </a:solidFill>
                <a:latin typeface="TAN Ashford"/>
                <a:ea typeface="TAN Ashford"/>
                <a:cs typeface="TAN Ashford"/>
                <a:sym typeface="TAN Ashford"/>
              </a:rPr>
              <a:t>STAR Technique </a:t>
            </a:r>
          </a:p>
        </p:txBody>
      </p:sp>
      <p:sp>
        <p:nvSpPr>
          <p:cNvPr id="4" name="TextBox 4"/>
          <p:cNvSpPr txBox="1"/>
          <p:nvPr/>
        </p:nvSpPr>
        <p:spPr>
          <a:xfrm>
            <a:off x="3437281" y="2781300"/>
            <a:ext cx="12251636" cy="7832914"/>
          </a:xfrm>
          <a:prstGeom prst="rect">
            <a:avLst/>
          </a:prstGeom>
        </p:spPr>
        <p:txBody>
          <a:bodyPr wrap="square" lIns="0" tIns="0" rIns="0" bIns="0" rtlCol="0" anchor="t">
            <a:spAutoFit/>
          </a:bodyPr>
          <a:lstStyle/>
          <a:p>
            <a:r>
              <a:rPr lang="en-US" sz="4000" dirty="0">
                <a:solidFill>
                  <a:srgbClr val="992800"/>
                </a:solidFill>
                <a:latin typeface="TAN Garland"/>
                <a:ea typeface="TAN Garland"/>
                <a:cs typeface="TAN Garland"/>
                <a:sym typeface="TAN Garland"/>
              </a:rPr>
              <a:t>•SITUATION : </a:t>
            </a:r>
            <a:r>
              <a:rPr lang="en-GB" sz="1600" dirty="0">
                <a:solidFill>
                  <a:srgbClr val="992800"/>
                </a:solidFill>
                <a:latin typeface="TAN Garland"/>
                <a:ea typeface="TAN Garland"/>
                <a:cs typeface="TAN Garland"/>
                <a:sym typeface="TAN Garland"/>
              </a:rPr>
              <a:t>Set the scene. Where and when did this take place? Are there any project details you can provide, like who you were working for?</a:t>
            </a:r>
          </a:p>
          <a:p>
            <a:endParaRPr lang="en-GB" sz="1600" dirty="0">
              <a:solidFill>
                <a:srgbClr val="992800"/>
              </a:solidFill>
              <a:latin typeface="TAN Garland"/>
              <a:ea typeface="TAN Garland"/>
              <a:cs typeface="TAN Garland"/>
              <a:sym typeface="TAN Garland"/>
            </a:endParaRPr>
          </a:p>
          <a:p>
            <a:endParaRPr lang="en-US" sz="1600" dirty="0">
              <a:solidFill>
                <a:srgbClr val="992800"/>
              </a:solidFill>
              <a:latin typeface="TAN Garland"/>
              <a:ea typeface="TAN Garland"/>
              <a:cs typeface="TAN Garland"/>
              <a:sym typeface="TAN Garland"/>
            </a:endParaRPr>
          </a:p>
          <a:p>
            <a:endParaRPr lang="en-US" sz="1600" dirty="0">
              <a:solidFill>
                <a:srgbClr val="992800"/>
              </a:solidFill>
              <a:latin typeface="TAN Garland"/>
              <a:ea typeface="TAN Garland"/>
              <a:cs typeface="TAN Garland"/>
              <a:sym typeface="TAN Garland"/>
            </a:endParaRPr>
          </a:p>
          <a:p>
            <a:r>
              <a:rPr lang="en-US" sz="4000" dirty="0">
                <a:solidFill>
                  <a:srgbClr val="992800"/>
                </a:solidFill>
                <a:latin typeface="TAN Garland"/>
                <a:ea typeface="TAN Garland"/>
                <a:cs typeface="TAN Garland"/>
                <a:sym typeface="TAN Garland"/>
              </a:rPr>
              <a:t>•TASK: </a:t>
            </a:r>
            <a:r>
              <a:rPr lang="en-GB" sz="1600" dirty="0">
                <a:solidFill>
                  <a:srgbClr val="992800"/>
                </a:solidFill>
                <a:latin typeface="TAN Garland"/>
                <a:ea typeface="TAN Garland"/>
                <a:cs typeface="TAN Garland"/>
                <a:sym typeface="TAN Garland"/>
              </a:rPr>
              <a:t>Explain what your task and responsibility was. Make sure to focus on what you were specifically assigned to, not your team.</a:t>
            </a:r>
            <a:r>
              <a:rPr lang="en-US" sz="1600" dirty="0">
                <a:solidFill>
                  <a:srgbClr val="992800"/>
                </a:solidFill>
                <a:latin typeface="TAN Garland"/>
                <a:ea typeface="TAN Garland"/>
                <a:cs typeface="TAN Garland"/>
                <a:sym typeface="TAN Garland"/>
              </a:rPr>
              <a:t> Use “I” language.</a:t>
            </a:r>
          </a:p>
          <a:p>
            <a:endParaRPr lang="en-US" sz="1600" dirty="0">
              <a:solidFill>
                <a:srgbClr val="992800"/>
              </a:solidFill>
              <a:latin typeface="TAN Garland"/>
              <a:ea typeface="TAN Garland"/>
              <a:cs typeface="TAN Garland"/>
              <a:sym typeface="TAN Garland"/>
            </a:endParaRPr>
          </a:p>
          <a:p>
            <a:endParaRPr lang="en-US" sz="1600" dirty="0">
              <a:solidFill>
                <a:srgbClr val="992800"/>
              </a:solidFill>
              <a:latin typeface="TAN Garland"/>
              <a:ea typeface="TAN Garland"/>
              <a:cs typeface="TAN Garland"/>
              <a:sym typeface="TAN Garland"/>
            </a:endParaRPr>
          </a:p>
          <a:p>
            <a:endParaRPr lang="en-US" sz="1600" dirty="0">
              <a:solidFill>
                <a:srgbClr val="992800"/>
              </a:solidFill>
              <a:latin typeface="TAN Garland"/>
              <a:ea typeface="TAN Garland"/>
              <a:cs typeface="TAN Garland"/>
              <a:sym typeface="TAN Garland"/>
            </a:endParaRPr>
          </a:p>
          <a:p>
            <a:r>
              <a:rPr lang="en-US" sz="4000" dirty="0">
                <a:solidFill>
                  <a:srgbClr val="992800"/>
                </a:solidFill>
                <a:latin typeface="TAN Garland"/>
                <a:ea typeface="TAN Garland"/>
                <a:cs typeface="TAN Garland"/>
                <a:sym typeface="TAN Garland"/>
              </a:rPr>
              <a:t>•ACTION: </a:t>
            </a:r>
            <a:r>
              <a:rPr lang="en-GB" sz="1600" dirty="0">
                <a:solidFill>
                  <a:srgbClr val="992800"/>
                </a:solidFill>
                <a:latin typeface="TAN Garland"/>
                <a:ea typeface="TAN Garland"/>
                <a:cs typeface="TAN Garland"/>
                <a:sym typeface="TAN Garland"/>
              </a:rPr>
              <a:t>This is the most important part. Describe how you handled the situation and conquered the problem. You're trying to show them how you assessed the situation and stayed proactive.</a:t>
            </a:r>
            <a:r>
              <a:rPr lang="en-US" sz="1600" dirty="0">
                <a:solidFill>
                  <a:srgbClr val="992800"/>
                </a:solidFill>
                <a:latin typeface="TAN Garland"/>
                <a:ea typeface="TAN Garland"/>
                <a:cs typeface="TAN Garland"/>
                <a:sym typeface="TAN Garland"/>
              </a:rPr>
              <a:t> </a:t>
            </a:r>
          </a:p>
          <a:p>
            <a:endParaRPr lang="en-US" sz="1600" dirty="0">
              <a:solidFill>
                <a:srgbClr val="992800"/>
              </a:solidFill>
              <a:latin typeface="TAN Garland"/>
              <a:ea typeface="TAN Garland"/>
              <a:cs typeface="TAN Garland"/>
              <a:sym typeface="TAN Garland"/>
            </a:endParaRPr>
          </a:p>
          <a:p>
            <a:endParaRPr lang="en-US" sz="1600" dirty="0">
              <a:solidFill>
                <a:srgbClr val="992800"/>
              </a:solidFill>
              <a:latin typeface="TAN Garland"/>
              <a:ea typeface="TAN Garland"/>
              <a:cs typeface="TAN Garland"/>
              <a:sym typeface="TAN Garland"/>
            </a:endParaRPr>
          </a:p>
          <a:p>
            <a:endParaRPr lang="en-US" sz="1600" dirty="0">
              <a:solidFill>
                <a:srgbClr val="992800"/>
              </a:solidFill>
              <a:latin typeface="TAN Garland"/>
              <a:ea typeface="TAN Garland"/>
              <a:cs typeface="TAN Garland"/>
              <a:sym typeface="TAN Garland"/>
            </a:endParaRPr>
          </a:p>
          <a:p>
            <a:endParaRPr lang="en-US" sz="1600" dirty="0">
              <a:solidFill>
                <a:srgbClr val="992800"/>
              </a:solidFill>
              <a:latin typeface="TAN Garland"/>
              <a:ea typeface="TAN Garland"/>
              <a:cs typeface="TAN Garland"/>
              <a:sym typeface="TAN Garland"/>
            </a:endParaRPr>
          </a:p>
          <a:p>
            <a:r>
              <a:rPr lang="en-US" sz="4000" dirty="0">
                <a:solidFill>
                  <a:srgbClr val="992800"/>
                </a:solidFill>
                <a:latin typeface="TAN Garland"/>
                <a:ea typeface="TAN Garland"/>
                <a:cs typeface="TAN Garland"/>
                <a:sym typeface="TAN Garland"/>
              </a:rPr>
              <a:t>•RESULT:</a:t>
            </a:r>
            <a:r>
              <a:rPr lang="en-GB" sz="1600" dirty="0">
                <a:solidFill>
                  <a:srgbClr val="992800"/>
                </a:solidFill>
                <a:latin typeface="TAN Garland"/>
                <a:ea typeface="TAN Garland"/>
                <a:cs typeface="TAN Garland"/>
                <a:sym typeface="TAN Garland"/>
              </a:rPr>
              <a:t>Close the story by stating the outcome of your actions and what you learned. This is a good time to quantify the impact you had with statistics or other evidence.</a:t>
            </a:r>
            <a:endParaRPr lang="en-US" sz="1600" dirty="0">
              <a:solidFill>
                <a:srgbClr val="992800"/>
              </a:solidFill>
              <a:latin typeface="TAN Garland"/>
              <a:ea typeface="TAN Garland"/>
              <a:cs typeface="TAN Garland"/>
              <a:sym typeface="TAN Garland"/>
            </a:endParaRPr>
          </a:p>
          <a:p>
            <a:pPr algn="ctr">
              <a:lnSpc>
                <a:spcPts val="15036"/>
              </a:lnSpc>
              <a:spcBef>
                <a:spcPct val="0"/>
              </a:spcBef>
            </a:pPr>
            <a:endParaRPr lang="en-US" sz="10740" dirty="0">
              <a:solidFill>
                <a:srgbClr val="992800"/>
              </a:solidFill>
              <a:latin typeface="TAN Garland"/>
              <a:ea typeface="TAN Garland"/>
              <a:cs typeface="TAN Garland"/>
              <a:sym typeface="TAN Garland"/>
            </a:endParaRPr>
          </a:p>
        </p:txBody>
      </p:sp>
      <p:sp>
        <p:nvSpPr>
          <p:cNvPr id="5" name="Freeform 5"/>
          <p:cNvSpPr/>
          <p:nvPr/>
        </p:nvSpPr>
        <p:spPr>
          <a:xfrm rot="-10800000">
            <a:off x="-1955593" y="0"/>
            <a:ext cx="5169365" cy="5179259"/>
          </a:xfrm>
          <a:custGeom>
            <a:avLst/>
            <a:gdLst/>
            <a:ahLst/>
            <a:cxnLst/>
            <a:rect l="l" t="t" r="r" b="b"/>
            <a:pathLst>
              <a:path w="10110131" h="10147029">
                <a:moveTo>
                  <a:pt x="0" y="0"/>
                </a:moveTo>
                <a:lnTo>
                  <a:pt x="10110131" y="0"/>
                </a:lnTo>
                <a:lnTo>
                  <a:pt x="10110131" y="10147030"/>
                </a:lnTo>
                <a:lnTo>
                  <a:pt x="0" y="10147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844622" y="6063295"/>
            <a:ext cx="2137358" cy="3605972"/>
          </a:xfrm>
          <a:custGeom>
            <a:avLst/>
            <a:gdLst/>
            <a:ahLst/>
            <a:cxnLst/>
            <a:rect l="l" t="t" r="r" b="b"/>
            <a:pathLst>
              <a:path w="2137358" h="3605972">
                <a:moveTo>
                  <a:pt x="0" y="0"/>
                </a:moveTo>
                <a:lnTo>
                  <a:pt x="2137358" y="0"/>
                </a:lnTo>
                <a:lnTo>
                  <a:pt x="2137358" y="3605972"/>
                </a:lnTo>
                <a:lnTo>
                  <a:pt x="0" y="360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5680635" y="6515100"/>
            <a:ext cx="3657600" cy="4824495"/>
          </a:xfrm>
          <a:custGeom>
            <a:avLst/>
            <a:gdLst/>
            <a:ahLst/>
            <a:cxnLst/>
            <a:rect l="l" t="t" r="r" b="b"/>
            <a:pathLst>
              <a:path w="10110131" h="10147029">
                <a:moveTo>
                  <a:pt x="0" y="0"/>
                </a:moveTo>
                <a:lnTo>
                  <a:pt x="10110131" y="0"/>
                </a:lnTo>
                <a:lnTo>
                  <a:pt x="10110131" y="10147029"/>
                </a:lnTo>
                <a:lnTo>
                  <a:pt x="0" y="1014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3810000" y="4338092"/>
            <a:ext cx="11202786" cy="1136487"/>
          </a:xfrm>
          <a:prstGeom prst="rect">
            <a:avLst/>
          </a:prstGeom>
        </p:spPr>
        <p:txBody>
          <a:bodyPr lIns="0" tIns="0" rIns="0" bIns="0" rtlCol="0" anchor="t">
            <a:spAutoFit/>
          </a:bodyPr>
          <a:lstStyle/>
          <a:p>
            <a:pPr algn="ctr">
              <a:lnSpc>
                <a:spcPts val="9215"/>
              </a:lnSpc>
              <a:spcBef>
                <a:spcPct val="0"/>
              </a:spcBef>
            </a:pPr>
            <a:r>
              <a:rPr lang="en-US" sz="6582" dirty="0">
                <a:solidFill>
                  <a:srgbClr val="992800"/>
                </a:solidFill>
                <a:latin typeface="TAN Ashford"/>
                <a:ea typeface="TAN Ashford"/>
                <a:cs typeface="TAN Ashford"/>
                <a:sym typeface="TAN Ashford"/>
              </a:rPr>
              <a:t>STAR Example </a:t>
            </a:r>
          </a:p>
        </p:txBody>
      </p:sp>
      <p:sp>
        <p:nvSpPr>
          <p:cNvPr id="5" name="Freeform 5"/>
          <p:cNvSpPr/>
          <p:nvPr/>
        </p:nvSpPr>
        <p:spPr>
          <a:xfrm rot="-10800000">
            <a:off x="-1955593" y="0"/>
            <a:ext cx="5169365" cy="5179259"/>
          </a:xfrm>
          <a:custGeom>
            <a:avLst/>
            <a:gdLst/>
            <a:ahLst/>
            <a:cxnLst/>
            <a:rect l="l" t="t" r="r" b="b"/>
            <a:pathLst>
              <a:path w="10110131" h="10147029">
                <a:moveTo>
                  <a:pt x="0" y="0"/>
                </a:moveTo>
                <a:lnTo>
                  <a:pt x="10110131" y="0"/>
                </a:lnTo>
                <a:lnTo>
                  <a:pt x="10110131" y="10147030"/>
                </a:lnTo>
                <a:lnTo>
                  <a:pt x="0" y="10147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844622" y="6063295"/>
            <a:ext cx="2137358" cy="3605972"/>
          </a:xfrm>
          <a:custGeom>
            <a:avLst/>
            <a:gdLst/>
            <a:ahLst/>
            <a:cxnLst/>
            <a:rect l="l" t="t" r="r" b="b"/>
            <a:pathLst>
              <a:path w="2137358" h="3605972">
                <a:moveTo>
                  <a:pt x="0" y="0"/>
                </a:moveTo>
                <a:lnTo>
                  <a:pt x="2137358" y="0"/>
                </a:lnTo>
                <a:lnTo>
                  <a:pt x="2137358" y="3605972"/>
                </a:lnTo>
                <a:lnTo>
                  <a:pt x="0" y="360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173782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260867" y="-787620"/>
            <a:ext cx="4410597" cy="5931120"/>
          </a:xfrm>
          <a:custGeom>
            <a:avLst/>
            <a:gdLst/>
            <a:ahLst/>
            <a:cxnLst/>
            <a:rect l="l" t="t" r="r" b="b"/>
            <a:pathLst>
              <a:path w="4410597" h="5931120">
                <a:moveTo>
                  <a:pt x="0" y="0"/>
                </a:moveTo>
                <a:lnTo>
                  <a:pt x="4410596" y="0"/>
                </a:lnTo>
                <a:lnTo>
                  <a:pt x="4410596" y="5931120"/>
                </a:lnTo>
                <a:lnTo>
                  <a:pt x="0" y="5931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flipV="1">
            <a:off x="15265681" y="5744002"/>
            <a:ext cx="4410597" cy="5931120"/>
          </a:xfrm>
          <a:custGeom>
            <a:avLst/>
            <a:gdLst/>
            <a:ahLst/>
            <a:cxnLst/>
            <a:rect l="l" t="t" r="r" b="b"/>
            <a:pathLst>
              <a:path w="4410597" h="5931120">
                <a:moveTo>
                  <a:pt x="4410596" y="5931120"/>
                </a:moveTo>
                <a:lnTo>
                  <a:pt x="0" y="5931120"/>
                </a:lnTo>
                <a:lnTo>
                  <a:pt x="0" y="0"/>
                </a:lnTo>
                <a:lnTo>
                  <a:pt x="4410596" y="0"/>
                </a:lnTo>
                <a:lnTo>
                  <a:pt x="4410596" y="59311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2761628" y="2419350"/>
            <a:ext cx="12764744" cy="6629400"/>
          </a:xfrm>
          <a:prstGeom prst="rect">
            <a:avLst/>
          </a:prstGeom>
        </p:spPr>
        <p:txBody>
          <a:bodyPr lIns="0" tIns="0" rIns="0" bIns="0" rtlCol="0" anchor="t">
            <a:spAutoFit/>
          </a:bodyPr>
          <a:lstStyle/>
          <a:p>
            <a:pPr algn="ctr">
              <a:lnSpc>
                <a:spcPts val="10500"/>
              </a:lnSpc>
            </a:pPr>
            <a:r>
              <a:rPr lang="en-US" sz="7500" dirty="0">
                <a:solidFill>
                  <a:srgbClr val="992800"/>
                </a:solidFill>
                <a:latin typeface="TAN Ashford"/>
                <a:ea typeface="TAN Ashford"/>
                <a:cs typeface="TAN Ashford"/>
                <a:sym typeface="TAN Ashford"/>
              </a:rPr>
              <a:t>‘Eleanor, describe to us a time when you have led a team…’</a:t>
            </a:r>
          </a:p>
          <a:p>
            <a:pPr algn="ctr">
              <a:lnSpc>
                <a:spcPts val="10500"/>
              </a:lnSpc>
              <a:spcBef>
                <a:spcPct val="0"/>
              </a:spcBef>
            </a:pPr>
            <a:r>
              <a:rPr lang="en-US" sz="7500" dirty="0">
                <a:solidFill>
                  <a:srgbClr val="992800"/>
                </a:solidFill>
                <a:latin typeface="TAN Ashford"/>
                <a:ea typeface="TAN Ashford"/>
                <a:cs typeface="TAN Ashford"/>
                <a:sym typeface="TAN Ashford"/>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326900" y="0"/>
            <a:ext cx="7107382" cy="10287000"/>
          </a:xfrm>
          <a:custGeom>
            <a:avLst/>
            <a:gdLst/>
            <a:ahLst/>
            <a:cxnLst/>
            <a:rect l="l" t="t" r="r" b="b"/>
            <a:pathLst>
              <a:path w="7107382" h="10287000">
                <a:moveTo>
                  <a:pt x="0" y="0"/>
                </a:moveTo>
                <a:lnTo>
                  <a:pt x="7107382" y="0"/>
                </a:lnTo>
                <a:lnTo>
                  <a:pt x="710738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398110" y="1328139"/>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Situation: </a:t>
            </a:r>
          </a:p>
        </p:txBody>
      </p:sp>
      <p:sp>
        <p:nvSpPr>
          <p:cNvPr id="4" name="TextBox 4"/>
          <p:cNvSpPr txBox="1"/>
          <p:nvPr/>
        </p:nvSpPr>
        <p:spPr>
          <a:xfrm>
            <a:off x="7810454" y="3677840"/>
            <a:ext cx="9703970" cy="4715848"/>
          </a:xfrm>
          <a:prstGeom prst="rect">
            <a:avLst/>
          </a:prstGeom>
        </p:spPr>
        <p:txBody>
          <a:bodyPr lIns="0" tIns="0" rIns="0" bIns="0" rtlCol="0" anchor="t">
            <a:spAutoFit/>
          </a:bodyPr>
          <a:lstStyle/>
          <a:p>
            <a:pPr algn="ctr">
              <a:lnSpc>
                <a:spcPts val="6246"/>
              </a:lnSpc>
            </a:pPr>
            <a:r>
              <a:rPr lang="en-US" sz="4461">
                <a:solidFill>
                  <a:srgbClr val="000000"/>
                </a:solidFill>
                <a:latin typeface="TAN Garland"/>
                <a:ea typeface="TAN Garland"/>
                <a:cs typeface="TAN Garland"/>
                <a:sym typeface="TAN Garland"/>
              </a:rPr>
              <a:t>“I was working at Waterstones as a sales assistant during the Christmas </a:t>
            </a:r>
          </a:p>
          <a:p>
            <a:pPr algn="ctr">
              <a:lnSpc>
                <a:spcPts val="6246"/>
              </a:lnSpc>
            </a:pPr>
            <a:r>
              <a:rPr lang="en-US" sz="4461">
                <a:solidFill>
                  <a:srgbClr val="000000"/>
                </a:solidFill>
                <a:latin typeface="TAN Garland"/>
                <a:ea typeface="TAN Garland"/>
                <a:cs typeface="TAN Garland"/>
                <a:sym typeface="TAN Garland"/>
              </a:rPr>
              <a:t>holidays while the store was going through a rebrand.”</a:t>
            </a:r>
          </a:p>
          <a:p>
            <a:pPr algn="ctr">
              <a:lnSpc>
                <a:spcPts val="6246"/>
              </a:lnSpc>
              <a:spcBef>
                <a:spcPct val="0"/>
              </a:spcBef>
            </a:pPr>
            <a:endParaRPr lang="en-US" sz="4461">
              <a:solidFill>
                <a:srgbClr val="000000"/>
              </a:solidFill>
              <a:latin typeface="TAN Garland"/>
              <a:ea typeface="TAN Garland"/>
              <a:cs typeface="TAN Garland"/>
              <a:sym typeface="TAN Garla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326900" y="0"/>
            <a:ext cx="7107382" cy="10287000"/>
          </a:xfrm>
          <a:custGeom>
            <a:avLst/>
            <a:gdLst/>
            <a:ahLst/>
            <a:cxnLst/>
            <a:rect l="l" t="t" r="r" b="b"/>
            <a:pathLst>
              <a:path w="7107382" h="10287000">
                <a:moveTo>
                  <a:pt x="0" y="0"/>
                </a:moveTo>
                <a:lnTo>
                  <a:pt x="7107382" y="0"/>
                </a:lnTo>
                <a:lnTo>
                  <a:pt x="710738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595979" y="1407159"/>
            <a:ext cx="15050784" cy="1519150"/>
          </a:xfrm>
          <a:prstGeom prst="rect">
            <a:avLst/>
          </a:prstGeom>
        </p:spPr>
        <p:txBody>
          <a:bodyPr lIns="0" tIns="0" rIns="0" bIns="0" rtlCol="0" anchor="t">
            <a:spAutoFit/>
          </a:bodyPr>
          <a:lstStyle/>
          <a:p>
            <a:pPr algn="ctr">
              <a:lnSpc>
                <a:spcPts val="12380"/>
              </a:lnSpc>
              <a:spcBef>
                <a:spcPct val="0"/>
              </a:spcBef>
            </a:pPr>
            <a:r>
              <a:rPr lang="en-US" sz="8843">
                <a:solidFill>
                  <a:srgbClr val="992800"/>
                </a:solidFill>
                <a:latin typeface="TAN Ashford"/>
                <a:ea typeface="TAN Ashford"/>
                <a:cs typeface="TAN Ashford"/>
                <a:sym typeface="TAN Ashford"/>
              </a:rPr>
              <a:t>Task:</a:t>
            </a:r>
          </a:p>
        </p:txBody>
      </p:sp>
      <p:sp>
        <p:nvSpPr>
          <p:cNvPr id="4" name="TextBox 4"/>
          <p:cNvSpPr txBox="1"/>
          <p:nvPr/>
        </p:nvSpPr>
        <p:spPr>
          <a:xfrm>
            <a:off x="7810454" y="3677840"/>
            <a:ext cx="9703970" cy="6296998"/>
          </a:xfrm>
          <a:prstGeom prst="rect">
            <a:avLst/>
          </a:prstGeom>
        </p:spPr>
        <p:txBody>
          <a:bodyPr lIns="0" tIns="0" rIns="0" bIns="0" rtlCol="0" anchor="t">
            <a:spAutoFit/>
          </a:bodyPr>
          <a:lstStyle/>
          <a:p>
            <a:pPr algn="ctr">
              <a:lnSpc>
                <a:spcPts val="6246"/>
              </a:lnSpc>
            </a:pPr>
            <a:r>
              <a:rPr lang="en-US" sz="4461">
                <a:solidFill>
                  <a:srgbClr val="000000"/>
                </a:solidFill>
                <a:latin typeface="TAN Garland"/>
                <a:ea typeface="TAN Garland"/>
                <a:cs typeface="TAN Garland"/>
                <a:sym typeface="TAN Garland"/>
              </a:rPr>
              <a:t>“•As the store steadily became busier, I moved over to the children’s department. My job was to ensure the smooth running of the rebrand while also providing good customer service.”</a:t>
            </a:r>
          </a:p>
          <a:p>
            <a:pPr algn="ctr">
              <a:lnSpc>
                <a:spcPts val="6246"/>
              </a:lnSpc>
              <a:spcBef>
                <a:spcPct val="0"/>
              </a:spcBef>
            </a:pPr>
            <a:endParaRPr lang="en-US" sz="4461">
              <a:solidFill>
                <a:srgbClr val="000000"/>
              </a:solidFill>
              <a:latin typeface="TAN Garland"/>
              <a:ea typeface="TAN Garland"/>
              <a:cs typeface="TAN Garland"/>
              <a:sym typeface="TAN Garla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326900" y="0"/>
            <a:ext cx="7107382" cy="10287000"/>
          </a:xfrm>
          <a:custGeom>
            <a:avLst/>
            <a:gdLst/>
            <a:ahLst/>
            <a:cxnLst/>
            <a:rect l="l" t="t" r="r" b="b"/>
            <a:pathLst>
              <a:path w="7107382" h="10287000">
                <a:moveTo>
                  <a:pt x="0" y="0"/>
                </a:moveTo>
                <a:lnTo>
                  <a:pt x="7107382" y="0"/>
                </a:lnTo>
                <a:lnTo>
                  <a:pt x="710738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013389" y="1781068"/>
            <a:ext cx="14095337" cy="1414546"/>
          </a:xfrm>
          <a:prstGeom prst="rect">
            <a:avLst/>
          </a:prstGeom>
        </p:spPr>
        <p:txBody>
          <a:bodyPr lIns="0" tIns="0" rIns="0" bIns="0" rtlCol="0" anchor="t">
            <a:spAutoFit/>
          </a:bodyPr>
          <a:lstStyle/>
          <a:p>
            <a:pPr algn="ctr">
              <a:lnSpc>
                <a:spcPts val="11594"/>
              </a:lnSpc>
              <a:spcBef>
                <a:spcPct val="0"/>
              </a:spcBef>
            </a:pPr>
            <a:r>
              <a:rPr lang="en-US" sz="8281">
                <a:solidFill>
                  <a:srgbClr val="992800"/>
                </a:solidFill>
                <a:latin typeface="TAN Ashford"/>
                <a:ea typeface="TAN Ashford"/>
                <a:cs typeface="TAN Ashford"/>
                <a:sym typeface="TAN Ashford"/>
              </a:rPr>
              <a:t>Action:</a:t>
            </a:r>
          </a:p>
        </p:txBody>
      </p:sp>
      <p:sp>
        <p:nvSpPr>
          <p:cNvPr id="4" name="TextBox 4"/>
          <p:cNvSpPr txBox="1"/>
          <p:nvPr/>
        </p:nvSpPr>
        <p:spPr>
          <a:xfrm>
            <a:off x="9144000" y="2488341"/>
            <a:ext cx="7989671" cy="7142929"/>
          </a:xfrm>
          <a:prstGeom prst="rect">
            <a:avLst/>
          </a:prstGeom>
        </p:spPr>
        <p:txBody>
          <a:bodyPr lIns="0" tIns="0" rIns="0" bIns="0" rtlCol="0" anchor="t">
            <a:spAutoFit/>
          </a:bodyPr>
          <a:lstStyle/>
          <a:p>
            <a:pPr algn="ctr">
              <a:lnSpc>
                <a:spcPts val="5142"/>
              </a:lnSpc>
            </a:pPr>
            <a:r>
              <a:rPr lang="en-US" sz="3673">
                <a:solidFill>
                  <a:srgbClr val="000000"/>
                </a:solidFill>
                <a:latin typeface="TAN Garland"/>
                <a:ea typeface="TAN Garland"/>
                <a:cs typeface="TAN Garland"/>
                <a:sym typeface="TAN Garland"/>
              </a:rPr>
              <a:t>“•To support the rebranding in the children’s department, I had regular meetings with the store manager. This meant I was aware of when new stands or shelves were coming in and was able to manage my time effectively to help set these up in time for the reopening.”</a:t>
            </a:r>
          </a:p>
          <a:p>
            <a:pPr algn="ctr">
              <a:lnSpc>
                <a:spcPts val="5142"/>
              </a:lnSpc>
              <a:spcBef>
                <a:spcPct val="0"/>
              </a:spcBef>
            </a:pPr>
            <a:endParaRPr lang="en-US" sz="3673">
              <a:solidFill>
                <a:srgbClr val="000000"/>
              </a:solidFill>
              <a:latin typeface="TAN Garland"/>
              <a:ea typeface="TAN Garland"/>
              <a:cs typeface="TAN Garland"/>
              <a:sym typeface="TAN Garla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326900" y="0"/>
            <a:ext cx="7107382" cy="10287000"/>
          </a:xfrm>
          <a:custGeom>
            <a:avLst/>
            <a:gdLst/>
            <a:ahLst/>
            <a:cxnLst/>
            <a:rect l="l" t="t" r="r" b="b"/>
            <a:pathLst>
              <a:path w="7107382" h="10287000">
                <a:moveTo>
                  <a:pt x="0" y="0"/>
                </a:moveTo>
                <a:lnTo>
                  <a:pt x="7107382" y="0"/>
                </a:lnTo>
                <a:lnTo>
                  <a:pt x="710738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609067" y="1663147"/>
            <a:ext cx="13729165" cy="1381758"/>
          </a:xfrm>
          <a:prstGeom prst="rect">
            <a:avLst/>
          </a:prstGeom>
        </p:spPr>
        <p:txBody>
          <a:bodyPr lIns="0" tIns="0" rIns="0" bIns="0" rtlCol="0" anchor="t">
            <a:spAutoFit/>
          </a:bodyPr>
          <a:lstStyle/>
          <a:p>
            <a:pPr algn="ctr">
              <a:lnSpc>
                <a:spcPts val="11293"/>
              </a:lnSpc>
              <a:spcBef>
                <a:spcPct val="0"/>
              </a:spcBef>
            </a:pPr>
            <a:r>
              <a:rPr lang="en-US" sz="8066">
                <a:solidFill>
                  <a:srgbClr val="992800"/>
                </a:solidFill>
                <a:latin typeface="TAN Ashford"/>
                <a:ea typeface="TAN Ashford"/>
                <a:cs typeface="TAN Ashford"/>
                <a:sym typeface="TAN Ashford"/>
              </a:rPr>
              <a:t>Results: </a:t>
            </a:r>
          </a:p>
        </p:txBody>
      </p:sp>
      <p:sp>
        <p:nvSpPr>
          <p:cNvPr id="4" name="TextBox 4"/>
          <p:cNvSpPr txBox="1"/>
          <p:nvPr/>
        </p:nvSpPr>
        <p:spPr>
          <a:xfrm>
            <a:off x="8071974" y="3199427"/>
            <a:ext cx="9703970" cy="7087573"/>
          </a:xfrm>
          <a:prstGeom prst="rect">
            <a:avLst/>
          </a:prstGeom>
        </p:spPr>
        <p:txBody>
          <a:bodyPr lIns="0" tIns="0" rIns="0" bIns="0" rtlCol="0" anchor="t">
            <a:spAutoFit/>
          </a:bodyPr>
          <a:lstStyle/>
          <a:p>
            <a:pPr algn="ctr">
              <a:lnSpc>
                <a:spcPts val="6246"/>
              </a:lnSpc>
            </a:pPr>
            <a:r>
              <a:rPr lang="en-US" sz="4461">
                <a:solidFill>
                  <a:srgbClr val="000000"/>
                </a:solidFill>
                <a:latin typeface="TAN Garland"/>
                <a:ea typeface="TAN Garland"/>
                <a:cs typeface="TAN Garland"/>
                <a:sym typeface="TAN Garland"/>
              </a:rPr>
              <a:t>“We achieved record sales during the Christmas period, a 50% increase on last year, while the rebrand continued with no issues. I was presented with an ‘Employee of the Quarter’ award in recognition of how I managed the team”</a:t>
            </a:r>
          </a:p>
          <a:p>
            <a:pPr algn="ctr">
              <a:lnSpc>
                <a:spcPts val="6246"/>
              </a:lnSpc>
              <a:spcBef>
                <a:spcPct val="0"/>
              </a:spcBef>
            </a:pPr>
            <a:endParaRPr lang="en-US" sz="4461">
              <a:solidFill>
                <a:srgbClr val="000000"/>
              </a:solidFill>
              <a:latin typeface="TAN Garland"/>
              <a:ea typeface="TAN Garland"/>
              <a:cs typeface="TAN Garland"/>
              <a:sym typeface="TAN Garla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3397295" y="5679181"/>
            <a:ext cx="10110131" cy="10147029"/>
          </a:xfrm>
          <a:custGeom>
            <a:avLst/>
            <a:gdLst/>
            <a:ahLst/>
            <a:cxnLst/>
            <a:rect l="l" t="t" r="r" b="b"/>
            <a:pathLst>
              <a:path w="10110131" h="10147029">
                <a:moveTo>
                  <a:pt x="0" y="0"/>
                </a:moveTo>
                <a:lnTo>
                  <a:pt x="10110131" y="0"/>
                </a:lnTo>
                <a:lnTo>
                  <a:pt x="10110131" y="10147029"/>
                </a:lnTo>
                <a:lnTo>
                  <a:pt x="0" y="1014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164527" y="597908"/>
            <a:ext cx="15958946" cy="1308769"/>
          </a:xfrm>
          <a:prstGeom prst="rect">
            <a:avLst/>
          </a:prstGeom>
        </p:spPr>
        <p:txBody>
          <a:bodyPr lIns="0" tIns="0" rIns="0" bIns="0" rtlCol="0" anchor="t">
            <a:spAutoFit/>
          </a:bodyPr>
          <a:lstStyle/>
          <a:p>
            <a:pPr algn="ctr">
              <a:lnSpc>
                <a:spcPts val="10797"/>
              </a:lnSpc>
              <a:spcBef>
                <a:spcPct val="0"/>
              </a:spcBef>
            </a:pPr>
            <a:r>
              <a:rPr lang="en-US" sz="7712">
                <a:solidFill>
                  <a:srgbClr val="992800"/>
                </a:solidFill>
                <a:latin typeface="TAN Ashford"/>
                <a:ea typeface="TAN Ashford"/>
                <a:cs typeface="TAN Ashford"/>
                <a:sym typeface="TAN Ashford"/>
              </a:rPr>
              <a:t>STAR Tips</a:t>
            </a:r>
          </a:p>
        </p:txBody>
      </p:sp>
      <p:sp>
        <p:nvSpPr>
          <p:cNvPr id="4" name="TextBox 4"/>
          <p:cNvSpPr txBox="1"/>
          <p:nvPr/>
        </p:nvSpPr>
        <p:spPr>
          <a:xfrm>
            <a:off x="1197657" y="3568742"/>
            <a:ext cx="7780900" cy="1768747"/>
          </a:xfrm>
          <a:prstGeom prst="rect">
            <a:avLst/>
          </a:prstGeom>
        </p:spPr>
        <p:txBody>
          <a:bodyPr lIns="0" tIns="0" rIns="0" bIns="0" rtlCol="0" anchor="t">
            <a:spAutoFit/>
          </a:bodyPr>
          <a:lstStyle/>
          <a:p>
            <a:pPr algn="ctr">
              <a:lnSpc>
                <a:spcPts val="14410"/>
              </a:lnSpc>
              <a:spcBef>
                <a:spcPct val="0"/>
              </a:spcBef>
            </a:pPr>
            <a:r>
              <a:rPr lang="en-US" sz="10293" dirty="0">
                <a:solidFill>
                  <a:srgbClr val="992800"/>
                </a:solidFill>
                <a:latin typeface="TAN Garland"/>
                <a:ea typeface="TAN Garland"/>
                <a:cs typeface="TAN Garland"/>
                <a:sym typeface="TAN Garland"/>
              </a:rPr>
              <a:t>Be Specific</a:t>
            </a:r>
          </a:p>
        </p:txBody>
      </p:sp>
      <p:sp>
        <p:nvSpPr>
          <p:cNvPr id="5" name="TextBox 5"/>
          <p:cNvSpPr txBox="1"/>
          <p:nvPr/>
        </p:nvSpPr>
        <p:spPr>
          <a:xfrm>
            <a:off x="9284781" y="2359320"/>
            <a:ext cx="9854856" cy="2254001"/>
          </a:xfrm>
          <a:prstGeom prst="rect">
            <a:avLst/>
          </a:prstGeom>
        </p:spPr>
        <p:txBody>
          <a:bodyPr lIns="0" tIns="0" rIns="0" bIns="0" rtlCol="0" anchor="t">
            <a:spAutoFit/>
          </a:bodyPr>
          <a:lstStyle/>
          <a:p>
            <a:pPr algn="ctr">
              <a:lnSpc>
                <a:spcPts val="9072"/>
              </a:lnSpc>
              <a:spcBef>
                <a:spcPct val="0"/>
              </a:spcBef>
            </a:pPr>
            <a:r>
              <a:rPr lang="en-US" sz="6480" dirty="0">
                <a:solidFill>
                  <a:srgbClr val="992800"/>
                </a:solidFill>
                <a:latin typeface="TAN Garland"/>
                <a:ea typeface="TAN Garland"/>
                <a:cs typeface="TAN Garland"/>
                <a:sym typeface="TAN Garland"/>
              </a:rPr>
              <a:t>Pause and gather your thoughts</a:t>
            </a:r>
          </a:p>
        </p:txBody>
      </p:sp>
      <p:sp>
        <p:nvSpPr>
          <p:cNvPr id="6" name="TextBox 6"/>
          <p:cNvSpPr txBox="1"/>
          <p:nvPr/>
        </p:nvSpPr>
        <p:spPr>
          <a:xfrm>
            <a:off x="7391400" y="5903753"/>
            <a:ext cx="6414195" cy="1295400"/>
          </a:xfrm>
          <a:prstGeom prst="rect">
            <a:avLst/>
          </a:prstGeom>
        </p:spPr>
        <p:txBody>
          <a:bodyPr lIns="0" tIns="0" rIns="0" bIns="0" rtlCol="0" anchor="t">
            <a:spAutoFit/>
          </a:bodyPr>
          <a:lstStyle/>
          <a:p>
            <a:pPr algn="ctr">
              <a:lnSpc>
                <a:spcPts val="10500"/>
              </a:lnSpc>
              <a:spcBef>
                <a:spcPct val="0"/>
              </a:spcBef>
            </a:pPr>
            <a:r>
              <a:rPr lang="en-US" sz="7500" dirty="0">
                <a:solidFill>
                  <a:srgbClr val="992800"/>
                </a:solidFill>
                <a:latin typeface="TAN Garland"/>
                <a:ea typeface="TAN Garland"/>
                <a:cs typeface="TAN Garland"/>
                <a:sym typeface="TAN Garland"/>
              </a:rPr>
              <a:t>Give Context</a:t>
            </a:r>
          </a:p>
        </p:txBody>
      </p:sp>
      <p:sp>
        <p:nvSpPr>
          <p:cNvPr id="7" name="TextBox 7"/>
          <p:cNvSpPr txBox="1"/>
          <p:nvPr/>
        </p:nvSpPr>
        <p:spPr>
          <a:xfrm>
            <a:off x="609600" y="7977413"/>
            <a:ext cx="10838725" cy="1295400"/>
          </a:xfrm>
          <a:prstGeom prst="rect">
            <a:avLst/>
          </a:prstGeom>
        </p:spPr>
        <p:txBody>
          <a:bodyPr lIns="0" tIns="0" rIns="0" bIns="0" rtlCol="0" anchor="t">
            <a:spAutoFit/>
          </a:bodyPr>
          <a:lstStyle/>
          <a:p>
            <a:pPr algn="ctr">
              <a:lnSpc>
                <a:spcPts val="10500"/>
              </a:lnSpc>
              <a:spcBef>
                <a:spcPct val="0"/>
              </a:spcBef>
            </a:pPr>
            <a:r>
              <a:rPr lang="en-US" sz="7500" dirty="0">
                <a:solidFill>
                  <a:srgbClr val="992800"/>
                </a:solidFill>
                <a:latin typeface="TAN Garland"/>
                <a:ea typeface="TAN Garland"/>
                <a:cs typeface="TAN Garland"/>
                <a:sym typeface="TAN Garland"/>
              </a:rPr>
              <a:t>Don’t Forget Results!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15201900"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flipH="1" flipV="1">
            <a:off x="-1028700" y="720090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2892388" y="876300"/>
            <a:ext cx="12764744" cy="26289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Non Verbal Communication</a:t>
            </a:r>
          </a:p>
        </p:txBody>
      </p:sp>
      <p:sp>
        <p:nvSpPr>
          <p:cNvPr id="5" name="TextBox 5"/>
          <p:cNvSpPr txBox="1"/>
          <p:nvPr/>
        </p:nvSpPr>
        <p:spPr>
          <a:xfrm>
            <a:off x="2892388" y="3977904"/>
            <a:ext cx="13634220" cy="4214257"/>
          </a:xfrm>
          <a:prstGeom prst="rect">
            <a:avLst/>
          </a:prstGeom>
        </p:spPr>
        <p:txBody>
          <a:bodyPr lIns="0" tIns="0" rIns="0" bIns="0" rtlCol="0" anchor="t">
            <a:spAutoFit/>
          </a:bodyPr>
          <a:lstStyle/>
          <a:p>
            <a:pPr algn="ctr">
              <a:lnSpc>
                <a:spcPts val="11209"/>
              </a:lnSpc>
              <a:spcBef>
                <a:spcPct val="0"/>
              </a:spcBef>
            </a:pPr>
            <a:r>
              <a:rPr lang="en-US" sz="8007">
                <a:solidFill>
                  <a:srgbClr val="992800"/>
                </a:solidFill>
                <a:latin typeface="TAN Garland"/>
                <a:ea typeface="TAN Garland"/>
                <a:cs typeface="TAN Garland"/>
                <a:sym typeface="TAN Garland"/>
              </a:rPr>
              <a:t>How much of our communication is non verbal?</a:t>
            </a:r>
          </a:p>
        </p:txBody>
      </p:sp>
      <p:sp>
        <p:nvSpPr>
          <p:cNvPr id="6" name="TextBox 6"/>
          <p:cNvSpPr txBox="1"/>
          <p:nvPr/>
        </p:nvSpPr>
        <p:spPr>
          <a:xfrm>
            <a:off x="13103023" y="7464743"/>
            <a:ext cx="4197754" cy="1793557"/>
          </a:xfrm>
          <a:prstGeom prst="rect">
            <a:avLst/>
          </a:prstGeom>
        </p:spPr>
        <p:txBody>
          <a:bodyPr lIns="0" tIns="0" rIns="0" bIns="0" rtlCol="0" anchor="t">
            <a:spAutoFit/>
          </a:bodyPr>
          <a:lstStyle/>
          <a:p>
            <a:pPr algn="ctr">
              <a:lnSpc>
                <a:spcPts val="14638"/>
              </a:lnSpc>
              <a:spcBef>
                <a:spcPct val="0"/>
              </a:spcBef>
            </a:pPr>
            <a:r>
              <a:rPr lang="en-US" sz="10456">
                <a:solidFill>
                  <a:srgbClr val="992800"/>
                </a:solidFill>
                <a:latin typeface="TAN Ashford"/>
                <a:ea typeface="TAN Ashford"/>
                <a:cs typeface="TAN Ashford"/>
                <a:sym typeface="TAN Ashford"/>
              </a:rPr>
              <a:t>93%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52400" y="-21535"/>
            <a:ext cx="7107382" cy="10287000"/>
          </a:xfrm>
          <a:custGeom>
            <a:avLst/>
            <a:gdLst/>
            <a:ahLst/>
            <a:cxnLst/>
            <a:rect l="l" t="t" r="r" b="b"/>
            <a:pathLst>
              <a:path w="7107382" h="10287000">
                <a:moveTo>
                  <a:pt x="0" y="0"/>
                </a:moveTo>
                <a:lnTo>
                  <a:pt x="7107382" y="0"/>
                </a:lnTo>
                <a:lnTo>
                  <a:pt x="710738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5078510" y="-407504"/>
            <a:ext cx="3209490" cy="11102009"/>
          </a:xfrm>
          <a:custGeom>
            <a:avLst/>
            <a:gdLst/>
            <a:ahLst/>
            <a:cxnLst/>
            <a:rect l="l" t="t" r="r" b="b"/>
            <a:pathLst>
              <a:path w="3209490" h="11102009">
                <a:moveTo>
                  <a:pt x="0" y="0"/>
                </a:moveTo>
                <a:lnTo>
                  <a:pt x="3209490" y="0"/>
                </a:lnTo>
                <a:lnTo>
                  <a:pt x="3209490" y="11102008"/>
                </a:lnTo>
                <a:lnTo>
                  <a:pt x="0" y="11102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2761628" y="1411893"/>
            <a:ext cx="12764744" cy="1293367"/>
          </a:xfrm>
          <a:prstGeom prst="rect">
            <a:avLst/>
          </a:prstGeom>
        </p:spPr>
        <p:txBody>
          <a:bodyPr lIns="0" tIns="0" rIns="0" bIns="0" rtlCol="0" anchor="t">
            <a:spAutoFit/>
          </a:bodyPr>
          <a:lstStyle/>
          <a:p>
            <a:pPr algn="ctr">
              <a:lnSpc>
                <a:spcPts val="10500"/>
              </a:lnSpc>
              <a:spcBef>
                <a:spcPct val="0"/>
              </a:spcBef>
            </a:pPr>
            <a:r>
              <a:rPr lang="en-US" sz="7500" b="1" dirty="0">
                <a:solidFill>
                  <a:schemeClr val="accent5">
                    <a:lumMod val="75000"/>
                  </a:schemeClr>
                </a:solidFill>
                <a:latin typeface="TAN Ashford"/>
                <a:ea typeface="TAN Ashford"/>
                <a:cs typeface="TAN Ashford"/>
                <a:sym typeface="TAN Ashford"/>
              </a:rPr>
              <a:t>Todays Agenda</a:t>
            </a:r>
          </a:p>
        </p:txBody>
      </p:sp>
      <p:sp>
        <p:nvSpPr>
          <p:cNvPr id="6" name="TextBox 4"/>
          <p:cNvSpPr txBox="1"/>
          <p:nvPr/>
        </p:nvSpPr>
        <p:spPr>
          <a:xfrm>
            <a:off x="6705600" y="3194164"/>
            <a:ext cx="12504999" cy="8079135"/>
          </a:xfrm>
          <a:prstGeom prst="rect">
            <a:avLst/>
          </a:prstGeom>
        </p:spPr>
        <p:txBody>
          <a:bodyPr lIns="0" tIns="0" rIns="0" bIns="0" rtlCol="0" anchor="t">
            <a:spAutoFit/>
          </a:bodyPr>
          <a:lstStyle/>
          <a:p>
            <a:pPr marL="1079501" lvl="1" indent="-539750" algn="l">
              <a:lnSpc>
                <a:spcPts val="7000"/>
              </a:lnSpc>
              <a:buAutoNum type="arabicPeriod"/>
            </a:pPr>
            <a:r>
              <a:rPr lang="en-US" sz="2800" dirty="0">
                <a:solidFill>
                  <a:srgbClr val="000000"/>
                </a:solidFill>
                <a:latin typeface="TAN Garland"/>
                <a:ea typeface="TAN Garland"/>
                <a:cs typeface="TAN Garland"/>
                <a:sym typeface="TAN Garland"/>
              </a:rPr>
              <a:t>Getting the Interview</a:t>
            </a:r>
          </a:p>
          <a:p>
            <a:pPr marL="1079501" lvl="1" indent="-539750" algn="l">
              <a:lnSpc>
                <a:spcPts val="7000"/>
              </a:lnSpc>
              <a:buAutoNum type="arabicPeriod"/>
            </a:pPr>
            <a:r>
              <a:rPr lang="en-US" sz="2800" dirty="0">
                <a:solidFill>
                  <a:srgbClr val="000000"/>
                </a:solidFill>
                <a:latin typeface="TAN Garland"/>
                <a:ea typeface="TAN Garland"/>
                <a:cs typeface="TAN Garland"/>
                <a:sym typeface="TAN Garland"/>
              </a:rPr>
              <a:t>How to prep your CV</a:t>
            </a:r>
          </a:p>
          <a:p>
            <a:pPr marL="1079501" lvl="1" indent="-539750" algn="l">
              <a:lnSpc>
                <a:spcPts val="7000"/>
              </a:lnSpc>
              <a:buAutoNum type="arabicPeriod"/>
            </a:pPr>
            <a:r>
              <a:rPr lang="en-US" sz="2800" dirty="0">
                <a:solidFill>
                  <a:srgbClr val="000000"/>
                </a:solidFill>
                <a:latin typeface="TAN Garland"/>
                <a:ea typeface="TAN Garland"/>
                <a:cs typeface="TAN Garland"/>
                <a:sym typeface="TAN Garland"/>
              </a:rPr>
              <a:t>Cover Letters</a:t>
            </a:r>
          </a:p>
          <a:p>
            <a:pPr marL="1079501" lvl="1" indent="-539750" algn="l">
              <a:lnSpc>
                <a:spcPts val="7000"/>
              </a:lnSpc>
              <a:buAutoNum type="arabicPeriod"/>
            </a:pPr>
            <a:r>
              <a:rPr lang="en-US" sz="2800" dirty="0">
                <a:solidFill>
                  <a:srgbClr val="000000"/>
                </a:solidFill>
                <a:latin typeface="TAN Garland"/>
                <a:ea typeface="TAN Garland"/>
                <a:cs typeface="TAN Garland"/>
                <a:sym typeface="TAN Garland"/>
              </a:rPr>
              <a:t>Dress for the Occasion</a:t>
            </a:r>
          </a:p>
          <a:p>
            <a:pPr marL="1079501" lvl="1" indent="-539750" algn="l">
              <a:lnSpc>
                <a:spcPts val="7000"/>
              </a:lnSpc>
              <a:buAutoNum type="arabicPeriod"/>
            </a:pPr>
            <a:r>
              <a:rPr lang="en-US" sz="2800" dirty="0">
                <a:solidFill>
                  <a:srgbClr val="000000"/>
                </a:solidFill>
                <a:latin typeface="TAN Garland"/>
                <a:ea typeface="TAN Garland"/>
                <a:cs typeface="TAN Garland"/>
                <a:sym typeface="TAN Garland"/>
              </a:rPr>
              <a:t>The Interview</a:t>
            </a:r>
          </a:p>
          <a:p>
            <a:pPr marL="1079501" lvl="1" indent="-539750" algn="l">
              <a:lnSpc>
                <a:spcPts val="7000"/>
              </a:lnSpc>
              <a:buAutoNum type="arabicPeriod"/>
            </a:pPr>
            <a:r>
              <a:rPr lang="en-US" sz="2800" dirty="0">
                <a:solidFill>
                  <a:srgbClr val="000000"/>
                </a:solidFill>
                <a:latin typeface="TAN Garland"/>
                <a:ea typeface="TAN Garland"/>
                <a:cs typeface="TAN Garland"/>
                <a:sym typeface="TAN Garland"/>
              </a:rPr>
              <a:t>STAR</a:t>
            </a:r>
          </a:p>
          <a:p>
            <a:pPr marL="1079501" lvl="1" indent="-539750" algn="l">
              <a:lnSpc>
                <a:spcPts val="7000"/>
              </a:lnSpc>
              <a:buAutoNum type="arabicPeriod"/>
            </a:pPr>
            <a:r>
              <a:rPr lang="en-US" sz="2800" dirty="0">
                <a:solidFill>
                  <a:srgbClr val="000000"/>
                </a:solidFill>
                <a:latin typeface="TAN Garland"/>
                <a:ea typeface="TAN Garland"/>
                <a:cs typeface="TAN Garland"/>
                <a:sym typeface="TAN Garland"/>
              </a:rPr>
              <a:t>Communication</a:t>
            </a:r>
          </a:p>
          <a:p>
            <a:pPr marL="1079501" lvl="1" indent="-539750" algn="l">
              <a:lnSpc>
                <a:spcPts val="7000"/>
              </a:lnSpc>
              <a:buAutoNum type="arabicPeriod"/>
            </a:pPr>
            <a:endParaRPr lang="en-US" sz="2800" dirty="0">
              <a:solidFill>
                <a:srgbClr val="000000"/>
              </a:solidFill>
              <a:latin typeface="TAN Garland"/>
              <a:ea typeface="TAN Garland"/>
              <a:cs typeface="TAN Garland"/>
              <a:sym typeface="TAN Garland"/>
            </a:endParaRPr>
          </a:p>
          <a:p>
            <a:pPr marL="1079501" lvl="1" indent="-539750" algn="l">
              <a:lnSpc>
                <a:spcPts val="7000"/>
              </a:lnSpc>
              <a:buAutoNum type="arabicPeriod"/>
            </a:pPr>
            <a:endParaRPr lang="en-US" sz="2800" dirty="0">
              <a:solidFill>
                <a:srgbClr val="000000"/>
              </a:solidFill>
              <a:latin typeface="TAN Garland"/>
              <a:ea typeface="TAN Garland"/>
              <a:cs typeface="TAN Garland"/>
              <a:sym typeface="TAN Garland"/>
            </a:endParaRPr>
          </a:p>
        </p:txBody>
      </p:sp>
    </p:spTree>
    <p:extLst>
      <p:ext uri="{BB962C8B-B14F-4D97-AF65-F5344CB8AC3E}">
        <p14:creationId xmlns:p14="http://schemas.microsoft.com/office/powerpoint/2010/main" val="2225949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1853896" y="1853896"/>
            <a:ext cx="5898762" cy="2190969"/>
          </a:xfrm>
          <a:custGeom>
            <a:avLst/>
            <a:gdLst/>
            <a:ahLst/>
            <a:cxnLst/>
            <a:rect l="l" t="t" r="r" b="b"/>
            <a:pathLst>
              <a:path w="5898762" h="2190969">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853896" y="7241154"/>
            <a:ext cx="5898762" cy="2190969"/>
          </a:xfrm>
          <a:custGeom>
            <a:avLst/>
            <a:gdLst/>
            <a:ahLst/>
            <a:cxnLst/>
            <a:rect l="l" t="t" r="r" b="b"/>
            <a:pathLst>
              <a:path w="5898762" h="2190969">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3577292" y="1162711"/>
            <a:ext cx="11949080"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Non Verbal Cues</a:t>
            </a:r>
          </a:p>
        </p:txBody>
      </p:sp>
      <p:sp>
        <p:nvSpPr>
          <p:cNvPr id="5" name="TextBox 5"/>
          <p:cNvSpPr txBox="1"/>
          <p:nvPr/>
        </p:nvSpPr>
        <p:spPr>
          <a:xfrm>
            <a:off x="10079995" y="3349035"/>
            <a:ext cx="6873681" cy="1475759"/>
          </a:xfrm>
          <a:prstGeom prst="rect">
            <a:avLst/>
          </a:prstGeom>
        </p:spPr>
        <p:txBody>
          <a:bodyPr lIns="0" tIns="0" rIns="0" bIns="0" rtlCol="0" anchor="t">
            <a:spAutoFit/>
          </a:bodyPr>
          <a:lstStyle/>
          <a:p>
            <a:pPr algn="ctr">
              <a:lnSpc>
                <a:spcPts val="12069"/>
              </a:lnSpc>
              <a:spcBef>
                <a:spcPct val="0"/>
              </a:spcBef>
            </a:pPr>
            <a:r>
              <a:rPr lang="en-US" sz="8620">
                <a:solidFill>
                  <a:srgbClr val="992800"/>
                </a:solidFill>
                <a:latin typeface="TAN Garland"/>
                <a:ea typeface="TAN Garland"/>
                <a:cs typeface="TAN Garland"/>
                <a:sym typeface="TAN Garland"/>
              </a:rPr>
              <a:t>Eye contact</a:t>
            </a:r>
          </a:p>
        </p:txBody>
      </p:sp>
      <p:sp>
        <p:nvSpPr>
          <p:cNvPr id="6" name="TextBox 6"/>
          <p:cNvSpPr txBox="1"/>
          <p:nvPr/>
        </p:nvSpPr>
        <p:spPr>
          <a:xfrm>
            <a:off x="3050515" y="3183492"/>
            <a:ext cx="5590001" cy="1768747"/>
          </a:xfrm>
          <a:prstGeom prst="rect">
            <a:avLst/>
          </a:prstGeom>
        </p:spPr>
        <p:txBody>
          <a:bodyPr lIns="0" tIns="0" rIns="0" bIns="0" rtlCol="0" anchor="t">
            <a:spAutoFit/>
          </a:bodyPr>
          <a:lstStyle/>
          <a:p>
            <a:pPr algn="ctr">
              <a:lnSpc>
                <a:spcPts val="14410"/>
              </a:lnSpc>
              <a:spcBef>
                <a:spcPct val="0"/>
              </a:spcBef>
            </a:pPr>
            <a:r>
              <a:rPr lang="en-US" sz="10293">
                <a:solidFill>
                  <a:srgbClr val="992800"/>
                </a:solidFill>
                <a:latin typeface="TAN Garland"/>
                <a:ea typeface="TAN Garland"/>
                <a:cs typeface="TAN Garland"/>
                <a:sym typeface="TAN Garland"/>
              </a:rPr>
              <a:t>Posture</a:t>
            </a:r>
          </a:p>
        </p:txBody>
      </p:sp>
      <p:sp>
        <p:nvSpPr>
          <p:cNvPr id="7" name="TextBox 7"/>
          <p:cNvSpPr txBox="1"/>
          <p:nvPr/>
        </p:nvSpPr>
        <p:spPr>
          <a:xfrm>
            <a:off x="2685500" y="6179619"/>
            <a:ext cx="6320031" cy="1425273"/>
          </a:xfrm>
          <a:prstGeom prst="rect">
            <a:avLst/>
          </a:prstGeom>
        </p:spPr>
        <p:txBody>
          <a:bodyPr lIns="0" tIns="0" rIns="0" bIns="0" rtlCol="0" anchor="t">
            <a:spAutoFit/>
          </a:bodyPr>
          <a:lstStyle/>
          <a:p>
            <a:pPr algn="ctr">
              <a:lnSpc>
                <a:spcPts val="11605"/>
              </a:lnSpc>
              <a:spcBef>
                <a:spcPct val="0"/>
              </a:spcBef>
            </a:pPr>
            <a:r>
              <a:rPr lang="en-US" sz="8289">
                <a:solidFill>
                  <a:srgbClr val="992800"/>
                </a:solidFill>
                <a:latin typeface="TAN Garland"/>
                <a:ea typeface="TAN Garland"/>
                <a:cs typeface="TAN Garland"/>
                <a:sym typeface="TAN Garland"/>
              </a:rPr>
              <a:t>Handshake</a:t>
            </a:r>
          </a:p>
        </p:txBody>
      </p:sp>
      <p:sp>
        <p:nvSpPr>
          <p:cNvPr id="8" name="TextBox 8"/>
          <p:cNvSpPr txBox="1"/>
          <p:nvPr/>
        </p:nvSpPr>
        <p:spPr>
          <a:xfrm>
            <a:off x="11030557" y="5836145"/>
            <a:ext cx="3917923" cy="1768747"/>
          </a:xfrm>
          <a:prstGeom prst="rect">
            <a:avLst/>
          </a:prstGeom>
        </p:spPr>
        <p:txBody>
          <a:bodyPr lIns="0" tIns="0" rIns="0" bIns="0" rtlCol="0" anchor="t">
            <a:spAutoFit/>
          </a:bodyPr>
          <a:lstStyle/>
          <a:p>
            <a:pPr algn="ctr">
              <a:lnSpc>
                <a:spcPts val="14410"/>
              </a:lnSpc>
              <a:spcBef>
                <a:spcPct val="0"/>
              </a:spcBef>
            </a:pPr>
            <a:r>
              <a:rPr lang="en-US" sz="10293">
                <a:solidFill>
                  <a:srgbClr val="992800"/>
                </a:solidFill>
                <a:latin typeface="TAN Garland"/>
                <a:ea typeface="TAN Garland"/>
                <a:cs typeface="TAN Garland"/>
                <a:sym typeface="TAN Garland"/>
              </a:rPr>
              <a:t>Smile</a:t>
            </a:r>
          </a:p>
        </p:txBody>
      </p:sp>
      <p:sp>
        <p:nvSpPr>
          <p:cNvPr id="9" name="Freeform 9"/>
          <p:cNvSpPr/>
          <p:nvPr/>
        </p:nvSpPr>
        <p:spPr>
          <a:xfrm>
            <a:off x="15475796" y="6341544"/>
            <a:ext cx="2137358" cy="3605972"/>
          </a:xfrm>
          <a:custGeom>
            <a:avLst/>
            <a:gdLst/>
            <a:ahLst/>
            <a:cxnLst/>
            <a:rect l="l" t="t" r="r" b="b"/>
            <a:pathLst>
              <a:path w="2137358" h="3605972">
                <a:moveTo>
                  <a:pt x="0" y="0"/>
                </a:moveTo>
                <a:lnTo>
                  <a:pt x="2137358" y="0"/>
                </a:lnTo>
                <a:lnTo>
                  <a:pt x="2137358" y="3605972"/>
                </a:lnTo>
                <a:lnTo>
                  <a:pt x="0" y="360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1853896" y="1853896"/>
            <a:ext cx="5898762" cy="2190969"/>
          </a:xfrm>
          <a:custGeom>
            <a:avLst/>
            <a:gdLst/>
            <a:ahLst/>
            <a:cxnLst/>
            <a:rect l="l" t="t" r="r" b="b"/>
            <a:pathLst>
              <a:path w="5898762" h="2190969">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853896" y="7241154"/>
            <a:ext cx="5898762" cy="2190969"/>
          </a:xfrm>
          <a:custGeom>
            <a:avLst/>
            <a:gdLst/>
            <a:ahLst/>
            <a:cxnLst/>
            <a:rect l="l" t="t" r="r" b="b"/>
            <a:pathLst>
              <a:path w="5898762" h="2190969">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3577292" y="1162711"/>
            <a:ext cx="11949080"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Non Verbal Cues</a:t>
            </a:r>
          </a:p>
        </p:txBody>
      </p:sp>
      <p:sp>
        <p:nvSpPr>
          <p:cNvPr id="5" name="TextBox 5"/>
          <p:cNvSpPr txBox="1"/>
          <p:nvPr/>
        </p:nvSpPr>
        <p:spPr>
          <a:xfrm>
            <a:off x="10079995" y="3349035"/>
            <a:ext cx="6873681" cy="1475759"/>
          </a:xfrm>
          <a:prstGeom prst="rect">
            <a:avLst/>
          </a:prstGeom>
        </p:spPr>
        <p:txBody>
          <a:bodyPr lIns="0" tIns="0" rIns="0" bIns="0" rtlCol="0" anchor="t">
            <a:spAutoFit/>
          </a:bodyPr>
          <a:lstStyle/>
          <a:p>
            <a:pPr algn="ctr">
              <a:lnSpc>
                <a:spcPts val="12069"/>
              </a:lnSpc>
              <a:spcBef>
                <a:spcPct val="0"/>
              </a:spcBef>
            </a:pPr>
            <a:r>
              <a:rPr lang="en-US" sz="8620">
                <a:solidFill>
                  <a:srgbClr val="992800"/>
                </a:solidFill>
                <a:latin typeface="TAN Garland"/>
                <a:ea typeface="TAN Garland"/>
                <a:cs typeface="TAN Garland"/>
                <a:sym typeface="TAN Garland"/>
              </a:rPr>
              <a:t>Eye contact</a:t>
            </a:r>
          </a:p>
        </p:txBody>
      </p:sp>
      <p:sp>
        <p:nvSpPr>
          <p:cNvPr id="6" name="TextBox 6"/>
          <p:cNvSpPr txBox="1"/>
          <p:nvPr/>
        </p:nvSpPr>
        <p:spPr>
          <a:xfrm>
            <a:off x="3050515" y="3183492"/>
            <a:ext cx="5590001" cy="1768747"/>
          </a:xfrm>
          <a:prstGeom prst="rect">
            <a:avLst/>
          </a:prstGeom>
        </p:spPr>
        <p:txBody>
          <a:bodyPr lIns="0" tIns="0" rIns="0" bIns="0" rtlCol="0" anchor="t">
            <a:spAutoFit/>
          </a:bodyPr>
          <a:lstStyle/>
          <a:p>
            <a:pPr algn="ctr">
              <a:lnSpc>
                <a:spcPts val="14410"/>
              </a:lnSpc>
              <a:spcBef>
                <a:spcPct val="0"/>
              </a:spcBef>
            </a:pPr>
            <a:r>
              <a:rPr lang="en-US" sz="10293">
                <a:solidFill>
                  <a:srgbClr val="992800"/>
                </a:solidFill>
                <a:latin typeface="TAN Garland"/>
                <a:ea typeface="TAN Garland"/>
                <a:cs typeface="TAN Garland"/>
                <a:sym typeface="TAN Garland"/>
              </a:rPr>
              <a:t>Posture</a:t>
            </a:r>
          </a:p>
        </p:txBody>
      </p:sp>
      <p:sp>
        <p:nvSpPr>
          <p:cNvPr id="7" name="TextBox 7"/>
          <p:cNvSpPr txBox="1"/>
          <p:nvPr/>
        </p:nvSpPr>
        <p:spPr>
          <a:xfrm>
            <a:off x="2685500" y="6179619"/>
            <a:ext cx="6320031" cy="1425273"/>
          </a:xfrm>
          <a:prstGeom prst="rect">
            <a:avLst/>
          </a:prstGeom>
        </p:spPr>
        <p:txBody>
          <a:bodyPr lIns="0" tIns="0" rIns="0" bIns="0" rtlCol="0" anchor="t">
            <a:spAutoFit/>
          </a:bodyPr>
          <a:lstStyle/>
          <a:p>
            <a:pPr algn="ctr">
              <a:lnSpc>
                <a:spcPts val="11605"/>
              </a:lnSpc>
              <a:spcBef>
                <a:spcPct val="0"/>
              </a:spcBef>
            </a:pPr>
            <a:r>
              <a:rPr lang="en-US" sz="8289">
                <a:solidFill>
                  <a:srgbClr val="992800"/>
                </a:solidFill>
                <a:latin typeface="TAN Garland"/>
                <a:ea typeface="TAN Garland"/>
                <a:cs typeface="TAN Garland"/>
                <a:sym typeface="TAN Garland"/>
              </a:rPr>
              <a:t>Handshake</a:t>
            </a:r>
          </a:p>
        </p:txBody>
      </p:sp>
      <p:sp>
        <p:nvSpPr>
          <p:cNvPr id="8" name="TextBox 8"/>
          <p:cNvSpPr txBox="1"/>
          <p:nvPr/>
        </p:nvSpPr>
        <p:spPr>
          <a:xfrm>
            <a:off x="11030557" y="5836145"/>
            <a:ext cx="3917923" cy="1768747"/>
          </a:xfrm>
          <a:prstGeom prst="rect">
            <a:avLst/>
          </a:prstGeom>
        </p:spPr>
        <p:txBody>
          <a:bodyPr lIns="0" tIns="0" rIns="0" bIns="0" rtlCol="0" anchor="t">
            <a:spAutoFit/>
          </a:bodyPr>
          <a:lstStyle/>
          <a:p>
            <a:pPr algn="ctr">
              <a:lnSpc>
                <a:spcPts val="14410"/>
              </a:lnSpc>
              <a:spcBef>
                <a:spcPct val="0"/>
              </a:spcBef>
            </a:pPr>
            <a:r>
              <a:rPr lang="en-US" sz="10293">
                <a:solidFill>
                  <a:srgbClr val="992800"/>
                </a:solidFill>
                <a:latin typeface="TAN Garland"/>
                <a:ea typeface="TAN Garland"/>
                <a:cs typeface="TAN Garland"/>
                <a:sym typeface="TAN Garland"/>
              </a:rPr>
              <a:t>Smile</a:t>
            </a:r>
          </a:p>
        </p:txBody>
      </p:sp>
      <p:sp>
        <p:nvSpPr>
          <p:cNvPr id="9" name="Freeform 9"/>
          <p:cNvSpPr/>
          <p:nvPr/>
        </p:nvSpPr>
        <p:spPr>
          <a:xfrm>
            <a:off x="15475796" y="6341544"/>
            <a:ext cx="2137358" cy="3605972"/>
          </a:xfrm>
          <a:custGeom>
            <a:avLst/>
            <a:gdLst/>
            <a:ahLst/>
            <a:cxnLst/>
            <a:rect l="l" t="t" r="r" b="b"/>
            <a:pathLst>
              <a:path w="2137358" h="3605972">
                <a:moveTo>
                  <a:pt x="0" y="0"/>
                </a:moveTo>
                <a:lnTo>
                  <a:pt x="2137358" y="0"/>
                </a:lnTo>
                <a:lnTo>
                  <a:pt x="2137358" y="3605972"/>
                </a:lnTo>
                <a:lnTo>
                  <a:pt x="0" y="360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3439177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1853896" y="1853896"/>
            <a:ext cx="5898762" cy="2190969"/>
          </a:xfrm>
          <a:custGeom>
            <a:avLst/>
            <a:gdLst/>
            <a:ahLst/>
            <a:cxnLst/>
            <a:rect l="l" t="t" r="r" b="b"/>
            <a:pathLst>
              <a:path w="5898762" h="2190969">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1853896" y="7241154"/>
            <a:ext cx="5898762" cy="2190969"/>
          </a:xfrm>
          <a:custGeom>
            <a:avLst/>
            <a:gdLst/>
            <a:ahLst/>
            <a:cxnLst/>
            <a:rect l="l" t="t" r="r" b="b"/>
            <a:pathLst>
              <a:path w="5898762" h="2190969">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2665976" y="991161"/>
            <a:ext cx="11949080" cy="2693045"/>
          </a:xfrm>
          <a:prstGeom prst="rect">
            <a:avLst/>
          </a:prstGeom>
        </p:spPr>
        <p:txBody>
          <a:bodyPr lIns="0" tIns="0" rIns="0" bIns="0" rtlCol="0" anchor="t">
            <a:spAutoFit/>
          </a:bodyPr>
          <a:lstStyle/>
          <a:p>
            <a:pPr>
              <a:lnSpc>
                <a:spcPts val="10500"/>
              </a:lnSpc>
              <a:spcBef>
                <a:spcPct val="0"/>
              </a:spcBef>
            </a:pPr>
            <a:r>
              <a:rPr lang="en-US" sz="7500" dirty="0">
                <a:solidFill>
                  <a:srgbClr val="992800"/>
                </a:solidFill>
                <a:latin typeface="TAN Ashford"/>
                <a:ea typeface="TAN Ashford"/>
                <a:cs typeface="TAN Ashford"/>
                <a:sym typeface="TAN Ashford"/>
              </a:rPr>
              <a:t>Activity: Handshakes</a:t>
            </a:r>
          </a:p>
        </p:txBody>
      </p:sp>
      <p:sp>
        <p:nvSpPr>
          <p:cNvPr id="8" name="TextBox 8"/>
          <p:cNvSpPr txBox="1"/>
          <p:nvPr/>
        </p:nvSpPr>
        <p:spPr>
          <a:xfrm>
            <a:off x="2468316" y="3951425"/>
            <a:ext cx="12344400" cy="1846659"/>
          </a:xfrm>
          <a:prstGeom prst="rect">
            <a:avLst/>
          </a:prstGeom>
        </p:spPr>
        <p:txBody>
          <a:bodyPr wrap="square" lIns="0" tIns="0" rIns="0" bIns="0" rtlCol="0" anchor="t">
            <a:spAutoFit/>
          </a:bodyPr>
          <a:lstStyle/>
          <a:p>
            <a:pPr algn="ctr">
              <a:lnSpc>
                <a:spcPts val="14410"/>
              </a:lnSpc>
              <a:spcBef>
                <a:spcPct val="0"/>
              </a:spcBef>
            </a:pPr>
            <a:r>
              <a:rPr lang="en-US" sz="4800" dirty="0">
                <a:solidFill>
                  <a:srgbClr val="992800"/>
                </a:solidFill>
                <a:latin typeface="TAN Garland"/>
                <a:ea typeface="TAN Garland"/>
                <a:cs typeface="TAN Garland"/>
                <a:sym typeface="TAN Garland"/>
              </a:rPr>
              <a:t>Make 2 circles facing each other</a:t>
            </a:r>
          </a:p>
        </p:txBody>
      </p:sp>
      <p:sp>
        <p:nvSpPr>
          <p:cNvPr id="9" name="Freeform 9"/>
          <p:cNvSpPr/>
          <p:nvPr/>
        </p:nvSpPr>
        <p:spPr>
          <a:xfrm>
            <a:off x="15475796" y="6341544"/>
            <a:ext cx="2137358" cy="3605972"/>
          </a:xfrm>
          <a:custGeom>
            <a:avLst/>
            <a:gdLst/>
            <a:ahLst/>
            <a:cxnLst/>
            <a:rect l="l" t="t" r="r" b="b"/>
            <a:pathLst>
              <a:path w="2137358" h="3605972">
                <a:moveTo>
                  <a:pt x="0" y="0"/>
                </a:moveTo>
                <a:lnTo>
                  <a:pt x="2137358" y="0"/>
                </a:lnTo>
                <a:lnTo>
                  <a:pt x="2137358" y="3605972"/>
                </a:lnTo>
                <a:lnTo>
                  <a:pt x="0" y="360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5" name="Picture 4"/>
          <p:cNvPicPr>
            <a:picLocks noChangeAspect="1"/>
          </p:cNvPicPr>
          <p:nvPr/>
        </p:nvPicPr>
        <p:blipFill>
          <a:blip r:embed="rId6"/>
          <a:stretch>
            <a:fillRect/>
          </a:stretch>
        </p:blipFill>
        <p:spPr>
          <a:xfrm>
            <a:off x="3699218" y="6137149"/>
            <a:ext cx="4943475" cy="3552825"/>
          </a:xfrm>
          <a:prstGeom prst="rect">
            <a:avLst/>
          </a:prstGeom>
        </p:spPr>
      </p:pic>
      <p:pic>
        <p:nvPicPr>
          <p:cNvPr id="6" name="Picture 5"/>
          <p:cNvPicPr>
            <a:picLocks noChangeAspect="1"/>
          </p:cNvPicPr>
          <p:nvPr/>
        </p:nvPicPr>
        <p:blipFill>
          <a:blip r:embed="rId7"/>
          <a:stretch>
            <a:fillRect/>
          </a:stretch>
        </p:blipFill>
        <p:spPr>
          <a:xfrm>
            <a:off x="9753600" y="6083809"/>
            <a:ext cx="3638550" cy="3606165"/>
          </a:xfrm>
          <a:prstGeom prst="rect">
            <a:avLst/>
          </a:prstGeom>
        </p:spPr>
      </p:pic>
    </p:spTree>
    <p:extLst>
      <p:ext uri="{BB962C8B-B14F-4D97-AF65-F5344CB8AC3E}">
        <p14:creationId xmlns:p14="http://schemas.microsoft.com/office/powerpoint/2010/main" val="81971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260867" y="-787620"/>
            <a:ext cx="4410597" cy="5931120"/>
          </a:xfrm>
          <a:custGeom>
            <a:avLst/>
            <a:gdLst/>
            <a:ahLst/>
            <a:cxnLst/>
            <a:rect l="l" t="t" r="r" b="b"/>
            <a:pathLst>
              <a:path w="4410597" h="5931120">
                <a:moveTo>
                  <a:pt x="0" y="0"/>
                </a:moveTo>
                <a:lnTo>
                  <a:pt x="4410596" y="0"/>
                </a:lnTo>
                <a:lnTo>
                  <a:pt x="4410596" y="5931120"/>
                </a:lnTo>
                <a:lnTo>
                  <a:pt x="0" y="5931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flipV="1">
            <a:off x="15265681" y="5744002"/>
            <a:ext cx="4410597" cy="5931120"/>
          </a:xfrm>
          <a:custGeom>
            <a:avLst/>
            <a:gdLst/>
            <a:ahLst/>
            <a:cxnLst/>
            <a:rect l="l" t="t" r="r" b="b"/>
            <a:pathLst>
              <a:path w="4410597" h="5931120">
                <a:moveTo>
                  <a:pt x="4410596" y="5931120"/>
                </a:moveTo>
                <a:lnTo>
                  <a:pt x="0" y="5931120"/>
                </a:lnTo>
                <a:lnTo>
                  <a:pt x="0" y="0"/>
                </a:lnTo>
                <a:lnTo>
                  <a:pt x="4410596" y="0"/>
                </a:lnTo>
                <a:lnTo>
                  <a:pt x="4410596" y="59311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2761628" y="1162711"/>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Questions to Ask </a:t>
            </a:r>
          </a:p>
        </p:txBody>
      </p:sp>
      <p:sp>
        <p:nvSpPr>
          <p:cNvPr id="5" name="TextBox 5"/>
          <p:cNvSpPr txBox="1"/>
          <p:nvPr/>
        </p:nvSpPr>
        <p:spPr>
          <a:xfrm>
            <a:off x="2438400" y="3012485"/>
            <a:ext cx="14376271" cy="5463034"/>
          </a:xfrm>
          <a:prstGeom prst="rect">
            <a:avLst/>
          </a:prstGeom>
        </p:spPr>
        <p:txBody>
          <a:bodyPr wrap="square" lIns="0" tIns="0" rIns="0" bIns="0" rtlCol="0" anchor="t">
            <a:spAutoFit/>
          </a:bodyPr>
          <a:lstStyle/>
          <a:p>
            <a:pPr algn="l">
              <a:lnSpc>
                <a:spcPts val="7110"/>
              </a:lnSpc>
            </a:pPr>
            <a:r>
              <a:rPr lang="en-US" sz="5079" dirty="0">
                <a:solidFill>
                  <a:srgbClr val="000000"/>
                </a:solidFill>
                <a:latin typeface="TAN Garland"/>
                <a:ea typeface="TAN Garland"/>
                <a:cs typeface="TAN Garland"/>
                <a:sym typeface="TAN Garland"/>
              </a:rPr>
              <a:t>Why do we ask questions at the end?</a:t>
            </a:r>
          </a:p>
          <a:p>
            <a:pPr algn="l">
              <a:lnSpc>
                <a:spcPts val="7110"/>
              </a:lnSpc>
            </a:pPr>
            <a:endParaRPr lang="en-US" sz="5079" dirty="0">
              <a:solidFill>
                <a:srgbClr val="000000"/>
              </a:solidFill>
              <a:latin typeface="TAN Garland"/>
              <a:ea typeface="TAN Garland"/>
              <a:cs typeface="TAN Garland"/>
              <a:sym typeface="TAN Garland"/>
            </a:endParaRPr>
          </a:p>
          <a:p>
            <a:pPr algn="l">
              <a:lnSpc>
                <a:spcPts val="7110"/>
              </a:lnSpc>
            </a:pPr>
            <a:r>
              <a:rPr lang="en-US" sz="5079" dirty="0">
                <a:solidFill>
                  <a:srgbClr val="000000"/>
                </a:solidFill>
                <a:latin typeface="TAN Garland"/>
                <a:ea typeface="TAN Garland"/>
                <a:cs typeface="TAN Garland"/>
                <a:sym typeface="TAN Garland"/>
              </a:rPr>
              <a:t>To find out if the role is a fit for us as well as the employer – it is you interviewing them also</a:t>
            </a:r>
          </a:p>
          <a:p>
            <a:pPr algn="l">
              <a:lnSpc>
                <a:spcPts val="7110"/>
              </a:lnSpc>
            </a:pPr>
            <a:r>
              <a:rPr lang="en-US" sz="5079" dirty="0">
                <a:solidFill>
                  <a:srgbClr val="000000"/>
                </a:solidFill>
                <a:latin typeface="TAN Garland"/>
                <a:ea typeface="TAN Garland"/>
                <a:cs typeface="TAN Garland"/>
                <a:sym typeface="TAN Garland"/>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260867" y="-787620"/>
            <a:ext cx="4410597" cy="5931120"/>
          </a:xfrm>
          <a:custGeom>
            <a:avLst/>
            <a:gdLst/>
            <a:ahLst/>
            <a:cxnLst/>
            <a:rect l="l" t="t" r="r" b="b"/>
            <a:pathLst>
              <a:path w="4410597" h="5931120">
                <a:moveTo>
                  <a:pt x="0" y="0"/>
                </a:moveTo>
                <a:lnTo>
                  <a:pt x="4410596" y="0"/>
                </a:lnTo>
                <a:lnTo>
                  <a:pt x="4410596" y="5931120"/>
                </a:lnTo>
                <a:lnTo>
                  <a:pt x="0" y="5931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flipV="1">
            <a:off x="15265681" y="5744002"/>
            <a:ext cx="4410597" cy="5931120"/>
          </a:xfrm>
          <a:custGeom>
            <a:avLst/>
            <a:gdLst/>
            <a:ahLst/>
            <a:cxnLst/>
            <a:rect l="l" t="t" r="r" b="b"/>
            <a:pathLst>
              <a:path w="4410597" h="5931120">
                <a:moveTo>
                  <a:pt x="4410596" y="5931120"/>
                </a:moveTo>
                <a:lnTo>
                  <a:pt x="0" y="5931120"/>
                </a:lnTo>
                <a:lnTo>
                  <a:pt x="0" y="0"/>
                </a:lnTo>
                <a:lnTo>
                  <a:pt x="4410596" y="0"/>
                </a:lnTo>
                <a:lnTo>
                  <a:pt x="4410596" y="59311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2761628" y="1162711"/>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Questions to Ask </a:t>
            </a:r>
          </a:p>
        </p:txBody>
      </p:sp>
      <p:sp>
        <p:nvSpPr>
          <p:cNvPr id="5" name="TextBox 5"/>
          <p:cNvSpPr txBox="1"/>
          <p:nvPr/>
        </p:nvSpPr>
        <p:spPr>
          <a:xfrm>
            <a:off x="3149729" y="3015087"/>
            <a:ext cx="13304161" cy="6243213"/>
          </a:xfrm>
          <a:prstGeom prst="rect">
            <a:avLst/>
          </a:prstGeom>
        </p:spPr>
        <p:txBody>
          <a:bodyPr lIns="0" tIns="0" rIns="0" bIns="0" rtlCol="0" anchor="t">
            <a:spAutoFit/>
          </a:bodyPr>
          <a:lstStyle/>
          <a:p>
            <a:pPr algn="l">
              <a:lnSpc>
                <a:spcPts val="7110"/>
              </a:lnSpc>
            </a:pPr>
            <a:r>
              <a:rPr lang="en-US" sz="5079" dirty="0">
                <a:solidFill>
                  <a:srgbClr val="000000"/>
                </a:solidFill>
                <a:latin typeface="TAN Garland"/>
                <a:ea typeface="TAN Garland"/>
                <a:cs typeface="TAN Garland"/>
                <a:sym typeface="TAN Garland"/>
              </a:rPr>
              <a:t>What are the next steps? </a:t>
            </a:r>
          </a:p>
          <a:p>
            <a:pPr algn="l">
              <a:lnSpc>
                <a:spcPts val="7110"/>
              </a:lnSpc>
            </a:pPr>
            <a:endParaRPr lang="en-US" sz="5079" dirty="0">
              <a:solidFill>
                <a:srgbClr val="000000"/>
              </a:solidFill>
              <a:latin typeface="TAN Garland"/>
              <a:ea typeface="TAN Garland"/>
              <a:cs typeface="TAN Garland"/>
              <a:sym typeface="TAN Garland"/>
            </a:endParaRPr>
          </a:p>
          <a:p>
            <a:pPr algn="l">
              <a:lnSpc>
                <a:spcPts val="7110"/>
              </a:lnSpc>
            </a:pPr>
            <a:r>
              <a:rPr lang="en-US" sz="5079" dirty="0">
                <a:solidFill>
                  <a:srgbClr val="000000"/>
                </a:solidFill>
                <a:latin typeface="TAN Garland"/>
                <a:ea typeface="TAN Garland"/>
                <a:cs typeface="TAN Garland"/>
                <a:sym typeface="TAN Garland"/>
              </a:rPr>
              <a:t>What is the shift pattern/schedule? </a:t>
            </a:r>
          </a:p>
          <a:p>
            <a:pPr algn="l">
              <a:lnSpc>
                <a:spcPts val="7110"/>
              </a:lnSpc>
            </a:pPr>
            <a:endParaRPr lang="en-US" sz="5079" dirty="0">
              <a:solidFill>
                <a:srgbClr val="000000"/>
              </a:solidFill>
              <a:latin typeface="TAN Garland"/>
              <a:ea typeface="TAN Garland"/>
              <a:cs typeface="TAN Garland"/>
              <a:sym typeface="TAN Garland"/>
            </a:endParaRPr>
          </a:p>
          <a:p>
            <a:pPr algn="l">
              <a:lnSpc>
                <a:spcPts val="7110"/>
              </a:lnSpc>
              <a:spcBef>
                <a:spcPct val="0"/>
              </a:spcBef>
            </a:pPr>
            <a:r>
              <a:rPr lang="en-US" sz="5079" dirty="0">
                <a:solidFill>
                  <a:srgbClr val="000000"/>
                </a:solidFill>
                <a:latin typeface="TAN Garland"/>
                <a:ea typeface="TAN Garland"/>
                <a:cs typeface="TAN Garland"/>
                <a:sym typeface="TAN Garland"/>
              </a:rPr>
              <a:t>What are the expectations within the first month, three months, six months? </a:t>
            </a:r>
          </a:p>
        </p:txBody>
      </p:sp>
    </p:spTree>
    <p:extLst>
      <p:ext uri="{BB962C8B-B14F-4D97-AF65-F5344CB8AC3E}">
        <p14:creationId xmlns:p14="http://schemas.microsoft.com/office/powerpoint/2010/main" val="3033487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211073" y="8204999"/>
            <a:ext cx="6361727" cy="2106602"/>
          </a:xfrm>
          <a:custGeom>
            <a:avLst/>
            <a:gdLst/>
            <a:ahLst/>
            <a:cxnLst/>
            <a:rect l="l" t="t" r="r" b="b"/>
            <a:pathLst>
              <a:path w="6361727" h="2106602">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419666" y="8180398"/>
            <a:ext cx="6361727" cy="2106602"/>
          </a:xfrm>
          <a:custGeom>
            <a:avLst/>
            <a:gdLst/>
            <a:ahLst/>
            <a:cxnLst/>
            <a:rect l="l" t="t" r="r" b="b"/>
            <a:pathLst>
              <a:path w="6361727" h="2106602">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1050406" y="8180398"/>
            <a:ext cx="6361727" cy="2106602"/>
          </a:xfrm>
          <a:custGeom>
            <a:avLst/>
            <a:gdLst/>
            <a:ahLst/>
            <a:cxnLst/>
            <a:rect l="l" t="t" r="r" b="b"/>
            <a:pathLst>
              <a:path w="6361727" h="2106602">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16674834" y="8180398"/>
            <a:ext cx="6361727" cy="2106602"/>
          </a:xfrm>
          <a:custGeom>
            <a:avLst/>
            <a:gdLst/>
            <a:ahLst/>
            <a:cxnLst/>
            <a:rect l="l" t="t" r="r" b="b"/>
            <a:pathLst>
              <a:path w="6361727" h="2106602">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029073" y="3759764"/>
            <a:ext cx="14229855" cy="4081067"/>
          </a:xfrm>
          <a:prstGeom prst="rect">
            <a:avLst/>
          </a:prstGeom>
        </p:spPr>
        <p:txBody>
          <a:bodyPr lIns="0" tIns="0" rIns="0" bIns="0" rtlCol="0" anchor="t">
            <a:spAutoFit/>
          </a:bodyPr>
          <a:lstStyle/>
          <a:p>
            <a:pPr algn="ctr">
              <a:lnSpc>
                <a:spcPts val="8159"/>
              </a:lnSpc>
            </a:pPr>
            <a:r>
              <a:rPr lang="en-US" sz="5828">
                <a:solidFill>
                  <a:srgbClr val="000000"/>
                </a:solidFill>
                <a:latin typeface="TAN Garland"/>
                <a:ea typeface="TAN Garland"/>
                <a:cs typeface="TAN Garland"/>
                <a:sym typeface="TAN Garland"/>
              </a:rPr>
              <a:t>Pick a job to interview for!</a:t>
            </a:r>
          </a:p>
          <a:p>
            <a:pPr algn="ctr">
              <a:lnSpc>
                <a:spcPts val="8159"/>
              </a:lnSpc>
            </a:pPr>
            <a:r>
              <a:rPr lang="en-US" sz="5828">
                <a:solidFill>
                  <a:srgbClr val="000000"/>
                </a:solidFill>
                <a:latin typeface="TAN Garland"/>
                <a:ea typeface="TAN Garland"/>
                <a:cs typeface="TAN Garland"/>
                <a:sym typeface="TAN Garland"/>
              </a:rPr>
              <a:t>1) Pool Attendant</a:t>
            </a:r>
          </a:p>
          <a:p>
            <a:pPr algn="ctr">
              <a:lnSpc>
                <a:spcPts val="8159"/>
              </a:lnSpc>
            </a:pPr>
            <a:r>
              <a:rPr lang="en-US" sz="5828">
                <a:solidFill>
                  <a:srgbClr val="000000"/>
                </a:solidFill>
                <a:latin typeface="TAN Garland"/>
                <a:ea typeface="TAN Garland"/>
                <a:cs typeface="TAN Garland"/>
                <a:sym typeface="TAN Garland"/>
              </a:rPr>
              <a:t>2) Kitchen Porter</a:t>
            </a:r>
          </a:p>
          <a:p>
            <a:pPr algn="ctr">
              <a:lnSpc>
                <a:spcPts val="8159"/>
              </a:lnSpc>
              <a:spcBef>
                <a:spcPct val="0"/>
              </a:spcBef>
            </a:pPr>
            <a:r>
              <a:rPr lang="en-US" sz="5828">
                <a:solidFill>
                  <a:srgbClr val="000000"/>
                </a:solidFill>
                <a:latin typeface="TAN Garland"/>
                <a:ea typeface="TAN Garland"/>
                <a:cs typeface="TAN Garland"/>
                <a:sym typeface="TAN Garland"/>
              </a:rPr>
              <a:t>3) Food &amp; Beverage Expert</a:t>
            </a:r>
          </a:p>
        </p:txBody>
      </p:sp>
      <p:sp>
        <p:nvSpPr>
          <p:cNvPr id="7" name="TextBox 7"/>
          <p:cNvSpPr txBox="1"/>
          <p:nvPr/>
        </p:nvSpPr>
        <p:spPr>
          <a:xfrm>
            <a:off x="2761628" y="1162711"/>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Practice Time!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3A72F"/>
        </a:solidFill>
        <a:effectLst/>
      </p:bgPr>
    </p:bg>
    <p:spTree>
      <p:nvGrpSpPr>
        <p:cNvPr id="1" name=""/>
        <p:cNvGrpSpPr/>
        <p:nvPr/>
      </p:nvGrpSpPr>
      <p:grpSpPr>
        <a:xfrm>
          <a:off x="0" y="0"/>
          <a:ext cx="0" cy="0"/>
          <a:chOff x="0" y="0"/>
          <a:chExt cx="0" cy="0"/>
        </a:xfrm>
      </p:grpSpPr>
      <p:grpSp>
        <p:nvGrpSpPr>
          <p:cNvPr id="2" name="Group 2"/>
          <p:cNvGrpSpPr/>
          <p:nvPr/>
        </p:nvGrpSpPr>
        <p:grpSpPr>
          <a:xfrm>
            <a:off x="3211193" y="760802"/>
            <a:ext cx="11865614" cy="8765397"/>
            <a:chOff x="0" y="0"/>
            <a:chExt cx="3125100" cy="2308582"/>
          </a:xfrm>
        </p:grpSpPr>
        <p:sp>
          <p:nvSpPr>
            <p:cNvPr id="3" name="Freeform 3"/>
            <p:cNvSpPr/>
            <p:nvPr/>
          </p:nvSpPr>
          <p:spPr>
            <a:xfrm>
              <a:off x="0" y="0"/>
              <a:ext cx="3125100" cy="2308582"/>
            </a:xfrm>
            <a:custGeom>
              <a:avLst/>
              <a:gdLst/>
              <a:ahLst/>
              <a:cxnLst/>
              <a:rect l="l" t="t" r="r" b="b"/>
              <a:pathLst>
                <a:path w="3125100" h="2308582">
                  <a:moveTo>
                    <a:pt x="65247" y="0"/>
                  </a:moveTo>
                  <a:lnTo>
                    <a:pt x="3059853" y="0"/>
                  </a:lnTo>
                  <a:cubicBezTo>
                    <a:pt x="3077158" y="0"/>
                    <a:pt x="3093754" y="6874"/>
                    <a:pt x="3105990" y="19110"/>
                  </a:cubicBezTo>
                  <a:cubicBezTo>
                    <a:pt x="3118226" y="31346"/>
                    <a:pt x="3125100" y="47942"/>
                    <a:pt x="3125100" y="65247"/>
                  </a:cubicBezTo>
                  <a:lnTo>
                    <a:pt x="3125100" y="2243335"/>
                  </a:lnTo>
                  <a:cubicBezTo>
                    <a:pt x="3125100" y="2260640"/>
                    <a:pt x="3118226" y="2277236"/>
                    <a:pt x="3105990" y="2289472"/>
                  </a:cubicBezTo>
                  <a:cubicBezTo>
                    <a:pt x="3093754" y="2301708"/>
                    <a:pt x="3077158" y="2308582"/>
                    <a:pt x="3059853" y="2308582"/>
                  </a:cubicBezTo>
                  <a:lnTo>
                    <a:pt x="65247" y="2308582"/>
                  </a:lnTo>
                  <a:cubicBezTo>
                    <a:pt x="47942" y="2308582"/>
                    <a:pt x="31346" y="2301708"/>
                    <a:pt x="19110" y="2289472"/>
                  </a:cubicBezTo>
                  <a:cubicBezTo>
                    <a:pt x="6874" y="2277236"/>
                    <a:pt x="0" y="2260640"/>
                    <a:pt x="0" y="2243335"/>
                  </a:cubicBezTo>
                  <a:lnTo>
                    <a:pt x="0" y="65247"/>
                  </a:lnTo>
                  <a:cubicBezTo>
                    <a:pt x="0" y="47942"/>
                    <a:pt x="6874" y="31346"/>
                    <a:pt x="19110" y="19110"/>
                  </a:cubicBezTo>
                  <a:cubicBezTo>
                    <a:pt x="31346" y="6874"/>
                    <a:pt x="47942" y="0"/>
                    <a:pt x="65247" y="0"/>
                  </a:cubicBezTo>
                  <a:close/>
                </a:path>
              </a:pathLst>
            </a:custGeom>
            <a:solidFill>
              <a:srgbClr val="FFFBE1"/>
            </a:solidFill>
            <a:ln w="95250" cap="rnd">
              <a:solidFill>
                <a:srgbClr val="000000"/>
              </a:solidFill>
              <a:prstDash val="solid"/>
              <a:round/>
            </a:ln>
          </p:spPr>
          <p:txBody>
            <a:bodyPr/>
            <a:lstStyle/>
            <a:p>
              <a:endParaRPr lang="en-GB"/>
            </a:p>
          </p:txBody>
        </p:sp>
        <p:sp>
          <p:nvSpPr>
            <p:cNvPr id="4" name="TextBox 4"/>
            <p:cNvSpPr txBox="1"/>
            <p:nvPr/>
          </p:nvSpPr>
          <p:spPr>
            <a:xfrm>
              <a:off x="0" y="-47625"/>
              <a:ext cx="3125100" cy="2356207"/>
            </a:xfrm>
            <a:prstGeom prst="rect">
              <a:avLst/>
            </a:prstGeom>
          </p:spPr>
          <p:txBody>
            <a:bodyPr lIns="50800" tIns="50800" rIns="50800" bIns="50800" rtlCol="0" anchor="ctr"/>
            <a:lstStyle/>
            <a:p>
              <a:pPr algn="ctr">
                <a:lnSpc>
                  <a:spcPts val="3693"/>
                </a:lnSpc>
              </a:pPr>
              <a:endParaRPr/>
            </a:p>
          </p:txBody>
        </p:sp>
      </p:grpSp>
      <p:sp>
        <p:nvSpPr>
          <p:cNvPr id="5" name="TextBox 5"/>
          <p:cNvSpPr txBox="1"/>
          <p:nvPr/>
        </p:nvSpPr>
        <p:spPr>
          <a:xfrm>
            <a:off x="1347818" y="3732298"/>
            <a:ext cx="15911482" cy="3985086"/>
          </a:xfrm>
          <a:prstGeom prst="rect">
            <a:avLst/>
          </a:prstGeom>
        </p:spPr>
        <p:txBody>
          <a:bodyPr lIns="0" tIns="0" rIns="0" bIns="0" rtlCol="0" anchor="t">
            <a:spAutoFit/>
          </a:bodyPr>
          <a:lstStyle/>
          <a:p>
            <a:pPr algn="ctr">
              <a:lnSpc>
                <a:spcPts val="10628"/>
              </a:lnSpc>
            </a:pPr>
            <a:r>
              <a:rPr lang="en-US" sz="7591">
                <a:solidFill>
                  <a:srgbClr val="000000"/>
                </a:solidFill>
                <a:latin typeface="TAN Garland"/>
                <a:ea typeface="TAN Garland"/>
                <a:cs typeface="TAN Garland"/>
                <a:sym typeface="TAN Garland"/>
              </a:rPr>
              <a:t>Why are you </a:t>
            </a:r>
          </a:p>
          <a:p>
            <a:pPr algn="ctr">
              <a:lnSpc>
                <a:spcPts val="10628"/>
              </a:lnSpc>
            </a:pPr>
            <a:r>
              <a:rPr lang="en-US" sz="7591">
                <a:solidFill>
                  <a:srgbClr val="000000"/>
                </a:solidFill>
                <a:latin typeface="TAN Garland"/>
                <a:ea typeface="TAN Garland"/>
                <a:cs typeface="TAN Garland"/>
                <a:sym typeface="TAN Garland"/>
              </a:rPr>
              <a:t>interested</a:t>
            </a:r>
          </a:p>
          <a:p>
            <a:pPr algn="ctr">
              <a:lnSpc>
                <a:spcPts val="10628"/>
              </a:lnSpc>
              <a:spcBef>
                <a:spcPct val="0"/>
              </a:spcBef>
            </a:pPr>
            <a:r>
              <a:rPr lang="en-US" sz="7591">
                <a:solidFill>
                  <a:srgbClr val="000000"/>
                </a:solidFill>
                <a:latin typeface="TAN Garland"/>
                <a:ea typeface="TAN Garland"/>
                <a:cs typeface="TAN Garland"/>
                <a:sym typeface="TAN Garland"/>
              </a:rPr>
              <a:t> in this position? </a:t>
            </a:r>
          </a:p>
        </p:txBody>
      </p:sp>
      <p:sp>
        <p:nvSpPr>
          <p:cNvPr id="6" name="Freeform 6"/>
          <p:cNvSpPr/>
          <p:nvPr/>
        </p:nvSpPr>
        <p:spPr>
          <a:xfrm rot="-671451">
            <a:off x="234971" y="1235586"/>
            <a:ext cx="5179663" cy="2928864"/>
          </a:xfrm>
          <a:custGeom>
            <a:avLst/>
            <a:gdLst/>
            <a:ahLst/>
            <a:cxnLst/>
            <a:rect l="l" t="t" r="r" b="b"/>
            <a:pathLst>
              <a:path w="5179663" h="2928864">
                <a:moveTo>
                  <a:pt x="0" y="0"/>
                </a:moveTo>
                <a:lnTo>
                  <a:pt x="5179663" y="0"/>
                </a:lnTo>
                <a:lnTo>
                  <a:pt x="5179663" y="2928864"/>
                </a:lnTo>
                <a:lnTo>
                  <a:pt x="0" y="2928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2921187" y="2314393"/>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Question 1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3A72F"/>
        </a:solidFill>
        <a:effectLst/>
      </p:bgPr>
    </p:bg>
    <p:spTree>
      <p:nvGrpSpPr>
        <p:cNvPr id="1" name=""/>
        <p:cNvGrpSpPr/>
        <p:nvPr/>
      </p:nvGrpSpPr>
      <p:grpSpPr>
        <a:xfrm>
          <a:off x="0" y="0"/>
          <a:ext cx="0" cy="0"/>
          <a:chOff x="0" y="0"/>
          <a:chExt cx="0" cy="0"/>
        </a:xfrm>
      </p:grpSpPr>
      <p:grpSp>
        <p:nvGrpSpPr>
          <p:cNvPr id="2" name="Group 2"/>
          <p:cNvGrpSpPr/>
          <p:nvPr/>
        </p:nvGrpSpPr>
        <p:grpSpPr>
          <a:xfrm>
            <a:off x="3211193" y="760802"/>
            <a:ext cx="11865614" cy="8765397"/>
            <a:chOff x="0" y="0"/>
            <a:chExt cx="3125100" cy="2308582"/>
          </a:xfrm>
        </p:grpSpPr>
        <p:sp>
          <p:nvSpPr>
            <p:cNvPr id="3" name="Freeform 3"/>
            <p:cNvSpPr/>
            <p:nvPr/>
          </p:nvSpPr>
          <p:spPr>
            <a:xfrm>
              <a:off x="0" y="0"/>
              <a:ext cx="3125100" cy="2308582"/>
            </a:xfrm>
            <a:custGeom>
              <a:avLst/>
              <a:gdLst/>
              <a:ahLst/>
              <a:cxnLst/>
              <a:rect l="l" t="t" r="r" b="b"/>
              <a:pathLst>
                <a:path w="3125100" h="2308582">
                  <a:moveTo>
                    <a:pt x="65247" y="0"/>
                  </a:moveTo>
                  <a:lnTo>
                    <a:pt x="3059853" y="0"/>
                  </a:lnTo>
                  <a:cubicBezTo>
                    <a:pt x="3077158" y="0"/>
                    <a:pt x="3093754" y="6874"/>
                    <a:pt x="3105990" y="19110"/>
                  </a:cubicBezTo>
                  <a:cubicBezTo>
                    <a:pt x="3118226" y="31346"/>
                    <a:pt x="3125100" y="47942"/>
                    <a:pt x="3125100" y="65247"/>
                  </a:cubicBezTo>
                  <a:lnTo>
                    <a:pt x="3125100" y="2243335"/>
                  </a:lnTo>
                  <a:cubicBezTo>
                    <a:pt x="3125100" y="2260640"/>
                    <a:pt x="3118226" y="2277236"/>
                    <a:pt x="3105990" y="2289472"/>
                  </a:cubicBezTo>
                  <a:cubicBezTo>
                    <a:pt x="3093754" y="2301708"/>
                    <a:pt x="3077158" y="2308582"/>
                    <a:pt x="3059853" y="2308582"/>
                  </a:cubicBezTo>
                  <a:lnTo>
                    <a:pt x="65247" y="2308582"/>
                  </a:lnTo>
                  <a:cubicBezTo>
                    <a:pt x="47942" y="2308582"/>
                    <a:pt x="31346" y="2301708"/>
                    <a:pt x="19110" y="2289472"/>
                  </a:cubicBezTo>
                  <a:cubicBezTo>
                    <a:pt x="6874" y="2277236"/>
                    <a:pt x="0" y="2260640"/>
                    <a:pt x="0" y="2243335"/>
                  </a:cubicBezTo>
                  <a:lnTo>
                    <a:pt x="0" y="65247"/>
                  </a:lnTo>
                  <a:cubicBezTo>
                    <a:pt x="0" y="47942"/>
                    <a:pt x="6874" y="31346"/>
                    <a:pt x="19110" y="19110"/>
                  </a:cubicBezTo>
                  <a:cubicBezTo>
                    <a:pt x="31346" y="6874"/>
                    <a:pt x="47942" y="0"/>
                    <a:pt x="65247" y="0"/>
                  </a:cubicBezTo>
                  <a:close/>
                </a:path>
              </a:pathLst>
            </a:custGeom>
            <a:solidFill>
              <a:srgbClr val="FFFBE1"/>
            </a:solidFill>
            <a:ln w="95250" cap="rnd">
              <a:solidFill>
                <a:srgbClr val="000000"/>
              </a:solidFill>
              <a:prstDash val="solid"/>
              <a:round/>
            </a:ln>
          </p:spPr>
          <p:txBody>
            <a:bodyPr/>
            <a:lstStyle/>
            <a:p>
              <a:endParaRPr lang="en-GB"/>
            </a:p>
          </p:txBody>
        </p:sp>
        <p:sp>
          <p:nvSpPr>
            <p:cNvPr id="4" name="TextBox 4"/>
            <p:cNvSpPr txBox="1"/>
            <p:nvPr/>
          </p:nvSpPr>
          <p:spPr>
            <a:xfrm>
              <a:off x="0" y="-47625"/>
              <a:ext cx="3125100" cy="2356207"/>
            </a:xfrm>
            <a:prstGeom prst="rect">
              <a:avLst/>
            </a:prstGeom>
          </p:spPr>
          <p:txBody>
            <a:bodyPr lIns="50800" tIns="50800" rIns="50800" bIns="50800" rtlCol="0" anchor="ctr"/>
            <a:lstStyle/>
            <a:p>
              <a:pPr algn="ctr">
                <a:lnSpc>
                  <a:spcPts val="3693"/>
                </a:lnSpc>
              </a:pPr>
              <a:endParaRPr/>
            </a:p>
          </p:txBody>
        </p:sp>
      </p:grpSp>
      <p:sp>
        <p:nvSpPr>
          <p:cNvPr id="5" name="Freeform 5"/>
          <p:cNvSpPr/>
          <p:nvPr/>
        </p:nvSpPr>
        <p:spPr>
          <a:xfrm rot="2700000">
            <a:off x="12486975" y="1002361"/>
            <a:ext cx="5179663" cy="2928864"/>
          </a:xfrm>
          <a:custGeom>
            <a:avLst/>
            <a:gdLst/>
            <a:ahLst/>
            <a:cxnLst/>
            <a:rect l="l" t="t" r="r" b="b"/>
            <a:pathLst>
              <a:path w="5179663" h="2928864">
                <a:moveTo>
                  <a:pt x="0" y="0"/>
                </a:moveTo>
                <a:lnTo>
                  <a:pt x="5179663" y="0"/>
                </a:lnTo>
                <a:lnTo>
                  <a:pt x="5179663" y="2928864"/>
                </a:lnTo>
                <a:lnTo>
                  <a:pt x="0" y="2928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921187" y="2314393"/>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Question 2 </a:t>
            </a:r>
          </a:p>
        </p:txBody>
      </p:sp>
      <p:sp>
        <p:nvSpPr>
          <p:cNvPr id="7" name="TextBox 7"/>
          <p:cNvSpPr txBox="1"/>
          <p:nvPr/>
        </p:nvSpPr>
        <p:spPr>
          <a:xfrm>
            <a:off x="1347818" y="4681931"/>
            <a:ext cx="15911482" cy="2640071"/>
          </a:xfrm>
          <a:prstGeom prst="rect">
            <a:avLst/>
          </a:prstGeom>
        </p:spPr>
        <p:txBody>
          <a:bodyPr lIns="0" tIns="0" rIns="0" bIns="0" rtlCol="0" anchor="t">
            <a:spAutoFit/>
          </a:bodyPr>
          <a:lstStyle/>
          <a:p>
            <a:pPr algn="ctr">
              <a:lnSpc>
                <a:spcPts val="10628"/>
              </a:lnSpc>
            </a:pPr>
            <a:r>
              <a:rPr lang="en-US" sz="7591">
                <a:solidFill>
                  <a:srgbClr val="000000"/>
                </a:solidFill>
                <a:latin typeface="TAN Garland"/>
                <a:ea typeface="TAN Garland"/>
                <a:cs typeface="TAN Garland"/>
                <a:sym typeface="TAN Garland"/>
              </a:rPr>
              <a:t>What are your </a:t>
            </a:r>
          </a:p>
          <a:p>
            <a:pPr algn="ctr">
              <a:lnSpc>
                <a:spcPts val="10628"/>
              </a:lnSpc>
              <a:spcBef>
                <a:spcPct val="0"/>
              </a:spcBef>
            </a:pPr>
            <a:r>
              <a:rPr lang="en-US" sz="7591">
                <a:solidFill>
                  <a:srgbClr val="000000"/>
                </a:solidFill>
                <a:latin typeface="TAN Garland"/>
                <a:ea typeface="TAN Garland"/>
                <a:cs typeface="TAN Garland"/>
                <a:sym typeface="TAN Garland"/>
              </a:rPr>
              <a:t>strengths?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3A72F"/>
        </a:solidFill>
        <a:effectLst/>
      </p:bgPr>
    </p:bg>
    <p:spTree>
      <p:nvGrpSpPr>
        <p:cNvPr id="1" name=""/>
        <p:cNvGrpSpPr/>
        <p:nvPr/>
      </p:nvGrpSpPr>
      <p:grpSpPr>
        <a:xfrm>
          <a:off x="0" y="0"/>
          <a:ext cx="0" cy="0"/>
          <a:chOff x="0" y="0"/>
          <a:chExt cx="0" cy="0"/>
        </a:xfrm>
      </p:grpSpPr>
      <p:grpSp>
        <p:nvGrpSpPr>
          <p:cNvPr id="2" name="Group 2"/>
          <p:cNvGrpSpPr/>
          <p:nvPr/>
        </p:nvGrpSpPr>
        <p:grpSpPr>
          <a:xfrm>
            <a:off x="3211193" y="760802"/>
            <a:ext cx="11865614" cy="8765397"/>
            <a:chOff x="0" y="0"/>
            <a:chExt cx="3125100" cy="2308582"/>
          </a:xfrm>
        </p:grpSpPr>
        <p:sp>
          <p:nvSpPr>
            <p:cNvPr id="3" name="Freeform 3"/>
            <p:cNvSpPr/>
            <p:nvPr/>
          </p:nvSpPr>
          <p:spPr>
            <a:xfrm>
              <a:off x="0" y="0"/>
              <a:ext cx="3125100" cy="2308582"/>
            </a:xfrm>
            <a:custGeom>
              <a:avLst/>
              <a:gdLst/>
              <a:ahLst/>
              <a:cxnLst/>
              <a:rect l="l" t="t" r="r" b="b"/>
              <a:pathLst>
                <a:path w="3125100" h="2308582">
                  <a:moveTo>
                    <a:pt x="65247" y="0"/>
                  </a:moveTo>
                  <a:lnTo>
                    <a:pt x="3059853" y="0"/>
                  </a:lnTo>
                  <a:cubicBezTo>
                    <a:pt x="3077158" y="0"/>
                    <a:pt x="3093754" y="6874"/>
                    <a:pt x="3105990" y="19110"/>
                  </a:cubicBezTo>
                  <a:cubicBezTo>
                    <a:pt x="3118226" y="31346"/>
                    <a:pt x="3125100" y="47942"/>
                    <a:pt x="3125100" y="65247"/>
                  </a:cubicBezTo>
                  <a:lnTo>
                    <a:pt x="3125100" y="2243335"/>
                  </a:lnTo>
                  <a:cubicBezTo>
                    <a:pt x="3125100" y="2260640"/>
                    <a:pt x="3118226" y="2277236"/>
                    <a:pt x="3105990" y="2289472"/>
                  </a:cubicBezTo>
                  <a:cubicBezTo>
                    <a:pt x="3093754" y="2301708"/>
                    <a:pt x="3077158" y="2308582"/>
                    <a:pt x="3059853" y="2308582"/>
                  </a:cubicBezTo>
                  <a:lnTo>
                    <a:pt x="65247" y="2308582"/>
                  </a:lnTo>
                  <a:cubicBezTo>
                    <a:pt x="47942" y="2308582"/>
                    <a:pt x="31346" y="2301708"/>
                    <a:pt x="19110" y="2289472"/>
                  </a:cubicBezTo>
                  <a:cubicBezTo>
                    <a:pt x="6874" y="2277236"/>
                    <a:pt x="0" y="2260640"/>
                    <a:pt x="0" y="2243335"/>
                  </a:cubicBezTo>
                  <a:lnTo>
                    <a:pt x="0" y="65247"/>
                  </a:lnTo>
                  <a:cubicBezTo>
                    <a:pt x="0" y="47942"/>
                    <a:pt x="6874" y="31346"/>
                    <a:pt x="19110" y="19110"/>
                  </a:cubicBezTo>
                  <a:cubicBezTo>
                    <a:pt x="31346" y="6874"/>
                    <a:pt x="47942" y="0"/>
                    <a:pt x="65247" y="0"/>
                  </a:cubicBezTo>
                  <a:close/>
                </a:path>
              </a:pathLst>
            </a:custGeom>
            <a:solidFill>
              <a:srgbClr val="FFFBE1"/>
            </a:solidFill>
            <a:ln w="95250" cap="rnd">
              <a:solidFill>
                <a:srgbClr val="000000"/>
              </a:solidFill>
              <a:prstDash val="solid"/>
              <a:round/>
            </a:ln>
          </p:spPr>
          <p:txBody>
            <a:bodyPr/>
            <a:lstStyle/>
            <a:p>
              <a:endParaRPr lang="en-GB"/>
            </a:p>
          </p:txBody>
        </p:sp>
        <p:sp>
          <p:nvSpPr>
            <p:cNvPr id="4" name="TextBox 4"/>
            <p:cNvSpPr txBox="1"/>
            <p:nvPr/>
          </p:nvSpPr>
          <p:spPr>
            <a:xfrm>
              <a:off x="0" y="-47625"/>
              <a:ext cx="3125100" cy="2356207"/>
            </a:xfrm>
            <a:prstGeom prst="rect">
              <a:avLst/>
            </a:prstGeom>
          </p:spPr>
          <p:txBody>
            <a:bodyPr lIns="50800" tIns="50800" rIns="50800" bIns="50800" rtlCol="0" anchor="ctr"/>
            <a:lstStyle/>
            <a:p>
              <a:pPr algn="ctr">
                <a:lnSpc>
                  <a:spcPts val="3693"/>
                </a:lnSpc>
              </a:pPr>
              <a:endParaRPr/>
            </a:p>
          </p:txBody>
        </p:sp>
      </p:grpSp>
      <p:sp>
        <p:nvSpPr>
          <p:cNvPr id="5" name="Freeform 5"/>
          <p:cNvSpPr/>
          <p:nvPr/>
        </p:nvSpPr>
        <p:spPr>
          <a:xfrm rot="2097407">
            <a:off x="12486975" y="6625750"/>
            <a:ext cx="5179663" cy="2928864"/>
          </a:xfrm>
          <a:custGeom>
            <a:avLst/>
            <a:gdLst/>
            <a:ahLst/>
            <a:cxnLst/>
            <a:rect l="l" t="t" r="r" b="b"/>
            <a:pathLst>
              <a:path w="5179663" h="2928864">
                <a:moveTo>
                  <a:pt x="0" y="0"/>
                </a:moveTo>
                <a:lnTo>
                  <a:pt x="5179663" y="0"/>
                </a:lnTo>
                <a:lnTo>
                  <a:pt x="5179663" y="2928864"/>
                </a:lnTo>
                <a:lnTo>
                  <a:pt x="0" y="2928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2921187" y="2314393"/>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Question 3 </a:t>
            </a:r>
          </a:p>
        </p:txBody>
      </p:sp>
      <p:sp>
        <p:nvSpPr>
          <p:cNvPr id="7" name="TextBox 7"/>
          <p:cNvSpPr txBox="1"/>
          <p:nvPr/>
        </p:nvSpPr>
        <p:spPr>
          <a:xfrm>
            <a:off x="4430957" y="4549918"/>
            <a:ext cx="10193873" cy="2417970"/>
          </a:xfrm>
          <a:prstGeom prst="rect">
            <a:avLst/>
          </a:prstGeom>
        </p:spPr>
        <p:txBody>
          <a:bodyPr lIns="0" tIns="0" rIns="0" bIns="0" rtlCol="0" anchor="t">
            <a:spAutoFit/>
          </a:bodyPr>
          <a:lstStyle/>
          <a:p>
            <a:pPr algn="ctr">
              <a:lnSpc>
                <a:spcPts val="9590"/>
              </a:lnSpc>
              <a:spcBef>
                <a:spcPct val="0"/>
              </a:spcBef>
            </a:pPr>
            <a:r>
              <a:rPr lang="en-US" sz="6850" dirty="0">
                <a:solidFill>
                  <a:srgbClr val="000000"/>
                </a:solidFill>
                <a:latin typeface="TAN Garland"/>
                <a:ea typeface="TAN Garland"/>
                <a:cs typeface="TAN Garland"/>
                <a:sym typeface="TAN Garland"/>
              </a:rPr>
              <a:t>Pick a question from </a:t>
            </a:r>
          </a:p>
          <a:p>
            <a:pPr algn="ctr">
              <a:lnSpc>
                <a:spcPts val="9590"/>
              </a:lnSpc>
              <a:spcBef>
                <a:spcPct val="0"/>
              </a:spcBef>
            </a:pPr>
            <a:r>
              <a:rPr lang="en-US" sz="6850" dirty="0">
                <a:solidFill>
                  <a:srgbClr val="000000"/>
                </a:solidFill>
                <a:latin typeface="TAN Garland"/>
                <a:ea typeface="TAN Garland"/>
                <a:cs typeface="TAN Garland"/>
                <a:sym typeface="TAN Garland"/>
              </a:rPr>
              <a:t>the slips!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TextBox 2"/>
          <p:cNvSpPr txBox="1"/>
          <p:nvPr/>
        </p:nvSpPr>
        <p:spPr>
          <a:xfrm>
            <a:off x="2962273" y="3081520"/>
            <a:ext cx="12366263" cy="86360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What did you find easy? </a:t>
            </a:r>
          </a:p>
        </p:txBody>
      </p:sp>
      <p:sp>
        <p:nvSpPr>
          <p:cNvPr id="3" name="TextBox 3"/>
          <p:cNvSpPr txBox="1"/>
          <p:nvPr/>
        </p:nvSpPr>
        <p:spPr>
          <a:xfrm>
            <a:off x="2761628" y="1162711"/>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What do you think</a:t>
            </a:r>
          </a:p>
        </p:txBody>
      </p:sp>
      <p:grpSp>
        <p:nvGrpSpPr>
          <p:cNvPr id="4" name="Group 4"/>
          <p:cNvGrpSpPr/>
          <p:nvPr/>
        </p:nvGrpSpPr>
        <p:grpSpPr>
          <a:xfrm>
            <a:off x="235627" y="-18261"/>
            <a:ext cx="2166860" cy="10360045"/>
            <a:chOff x="0" y="0"/>
            <a:chExt cx="2889147" cy="13813393"/>
          </a:xfrm>
        </p:grpSpPr>
        <p:grpSp>
          <p:nvGrpSpPr>
            <p:cNvPr id="5" name="Group 5"/>
            <p:cNvGrpSpPr/>
            <p:nvPr/>
          </p:nvGrpSpPr>
          <p:grpSpPr>
            <a:xfrm>
              <a:off x="0" y="0"/>
              <a:ext cx="559966" cy="13813393"/>
              <a:chOff x="0" y="0"/>
              <a:chExt cx="110611" cy="2728571"/>
            </a:xfrm>
          </p:grpSpPr>
          <p:sp>
            <p:nvSpPr>
              <p:cNvPr id="6" name="Freeform 6"/>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058789"/>
              </a:solidFill>
            </p:spPr>
            <p:txBody>
              <a:bodyPr/>
              <a:lstStyle/>
              <a:p>
                <a:endParaRPr lang="en-GB"/>
              </a:p>
            </p:txBody>
          </p:sp>
          <p:sp>
            <p:nvSpPr>
              <p:cNvPr id="7" name="TextBox 7"/>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76393" y="0"/>
              <a:ext cx="559966" cy="13813393"/>
              <a:chOff x="0" y="0"/>
              <a:chExt cx="110611" cy="2728571"/>
            </a:xfrm>
          </p:grpSpPr>
          <p:sp>
            <p:nvSpPr>
              <p:cNvPr id="9" name="Freeform 9"/>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CD5E30"/>
              </a:solidFill>
            </p:spPr>
            <p:txBody>
              <a:bodyPr/>
              <a:lstStyle/>
              <a:p>
                <a:endParaRPr lang="en-GB"/>
              </a:p>
            </p:txBody>
          </p:sp>
          <p:sp>
            <p:nvSpPr>
              <p:cNvPr id="10" name="TextBox 10"/>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552787" y="0"/>
              <a:ext cx="559966" cy="13813393"/>
              <a:chOff x="0" y="0"/>
              <a:chExt cx="110611" cy="2728571"/>
            </a:xfrm>
          </p:grpSpPr>
          <p:sp>
            <p:nvSpPr>
              <p:cNvPr id="12" name="Freeform 12"/>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992800"/>
              </a:solidFill>
            </p:spPr>
            <p:txBody>
              <a:bodyPr/>
              <a:lstStyle/>
              <a:p>
                <a:endParaRPr lang="en-GB"/>
              </a:p>
            </p:txBody>
          </p:sp>
          <p:sp>
            <p:nvSpPr>
              <p:cNvPr id="13" name="TextBox 13"/>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2329180" y="0"/>
              <a:ext cx="559966" cy="13813393"/>
              <a:chOff x="0" y="0"/>
              <a:chExt cx="110611" cy="2728571"/>
            </a:xfrm>
          </p:grpSpPr>
          <p:sp>
            <p:nvSpPr>
              <p:cNvPr id="15" name="Freeform 15"/>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E3A72F"/>
              </a:solidFill>
            </p:spPr>
            <p:txBody>
              <a:bodyPr/>
              <a:lstStyle/>
              <a:p>
                <a:endParaRPr lang="en-GB"/>
              </a:p>
            </p:txBody>
          </p:sp>
          <p:sp>
            <p:nvSpPr>
              <p:cNvPr id="16" name="TextBox 16"/>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grpSp>
        <p:nvGrpSpPr>
          <p:cNvPr id="17" name="Group 17"/>
          <p:cNvGrpSpPr/>
          <p:nvPr/>
        </p:nvGrpSpPr>
        <p:grpSpPr>
          <a:xfrm rot="-10800000">
            <a:off x="15888322" y="-73045"/>
            <a:ext cx="2166860" cy="10360045"/>
            <a:chOff x="0" y="0"/>
            <a:chExt cx="2889147" cy="13813393"/>
          </a:xfrm>
        </p:grpSpPr>
        <p:grpSp>
          <p:nvGrpSpPr>
            <p:cNvPr id="18" name="Group 18"/>
            <p:cNvGrpSpPr/>
            <p:nvPr/>
          </p:nvGrpSpPr>
          <p:grpSpPr>
            <a:xfrm>
              <a:off x="0" y="0"/>
              <a:ext cx="559966" cy="13813393"/>
              <a:chOff x="0" y="0"/>
              <a:chExt cx="110611" cy="2728571"/>
            </a:xfrm>
          </p:grpSpPr>
          <p:sp>
            <p:nvSpPr>
              <p:cNvPr id="19" name="Freeform 19"/>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058789"/>
              </a:solidFill>
            </p:spPr>
            <p:txBody>
              <a:bodyPr/>
              <a:lstStyle/>
              <a:p>
                <a:endParaRPr lang="en-GB"/>
              </a:p>
            </p:txBody>
          </p:sp>
          <p:sp>
            <p:nvSpPr>
              <p:cNvPr id="20" name="TextBox 20"/>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776393" y="0"/>
              <a:ext cx="559966" cy="13813393"/>
              <a:chOff x="0" y="0"/>
              <a:chExt cx="110611" cy="2728571"/>
            </a:xfrm>
          </p:grpSpPr>
          <p:sp>
            <p:nvSpPr>
              <p:cNvPr id="22" name="Freeform 22"/>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CD5E30"/>
              </a:solidFill>
            </p:spPr>
            <p:txBody>
              <a:bodyPr/>
              <a:lstStyle/>
              <a:p>
                <a:endParaRPr lang="en-GB"/>
              </a:p>
            </p:txBody>
          </p:sp>
          <p:sp>
            <p:nvSpPr>
              <p:cNvPr id="23" name="TextBox 23"/>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552787" y="0"/>
              <a:ext cx="559966" cy="13813393"/>
              <a:chOff x="0" y="0"/>
              <a:chExt cx="110611" cy="2728571"/>
            </a:xfrm>
          </p:grpSpPr>
          <p:sp>
            <p:nvSpPr>
              <p:cNvPr id="25" name="Freeform 25"/>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992800"/>
              </a:solidFill>
            </p:spPr>
            <p:txBody>
              <a:bodyPr/>
              <a:lstStyle/>
              <a:p>
                <a:endParaRPr lang="en-GB"/>
              </a:p>
            </p:txBody>
          </p:sp>
          <p:sp>
            <p:nvSpPr>
              <p:cNvPr id="26" name="TextBox 26"/>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2329180" y="0"/>
              <a:ext cx="559966" cy="13813393"/>
              <a:chOff x="0" y="0"/>
              <a:chExt cx="110611" cy="2728571"/>
            </a:xfrm>
          </p:grpSpPr>
          <p:sp>
            <p:nvSpPr>
              <p:cNvPr id="28" name="Freeform 28"/>
              <p:cNvSpPr/>
              <p:nvPr/>
            </p:nvSpPr>
            <p:spPr>
              <a:xfrm>
                <a:off x="0" y="0"/>
                <a:ext cx="110611" cy="2728571"/>
              </a:xfrm>
              <a:custGeom>
                <a:avLst/>
                <a:gdLst/>
                <a:ahLst/>
                <a:cxnLst/>
                <a:rect l="l" t="t" r="r" b="b"/>
                <a:pathLst>
                  <a:path w="110611" h="2728571">
                    <a:moveTo>
                      <a:pt x="0" y="0"/>
                    </a:moveTo>
                    <a:lnTo>
                      <a:pt x="110611" y="0"/>
                    </a:lnTo>
                    <a:lnTo>
                      <a:pt x="110611" y="2728571"/>
                    </a:lnTo>
                    <a:lnTo>
                      <a:pt x="0" y="2728571"/>
                    </a:lnTo>
                    <a:close/>
                  </a:path>
                </a:pathLst>
              </a:custGeom>
              <a:solidFill>
                <a:srgbClr val="E3A72F"/>
              </a:solidFill>
            </p:spPr>
            <p:txBody>
              <a:bodyPr/>
              <a:lstStyle/>
              <a:p>
                <a:endParaRPr lang="en-GB"/>
              </a:p>
            </p:txBody>
          </p:sp>
          <p:sp>
            <p:nvSpPr>
              <p:cNvPr id="29" name="TextBox 29"/>
              <p:cNvSpPr txBox="1"/>
              <p:nvPr/>
            </p:nvSpPr>
            <p:spPr>
              <a:xfrm>
                <a:off x="0" y="-38100"/>
                <a:ext cx="110611" cy="2766671"/>
              </a:xfrm>
              <a:prstGeom prst="rect">
                <a:avLst/>
              </a:prstGeom>
            </p:spPr>
            <p:txBody>
              <a:bodyPr lIns="50800" tIns="50800" rIns="50800" bIns="50800" rtlCol="0" anchor="ctr"/>
              <a:lstStyle/>
              <a:p>
                <a:pPr algn="ctr">
                  <a:lnSpc>
                    <a:spcPts val="2659"/>
                  </a:lnSpc>
                  <a:spcBef>
                    <a:spcPct val="0"/>
                  </a:spcBef>
                </a:pPr>
                <a:endParaRPr/>
              </a:p>
            </p:txBody>
          </p:sp>
        </p:grpSp>
      </p:grpSp>
      <p:sp>
        <p:nvSpPr>
          <p:cNvPr id="30" name="TextBox 30"/>
          <p:cNvSpPr txBox="1"/>
          <p:nvPr/>
        </p:nvSpPr>
        <p:spPr>
          <a:xfrm>
            <a:off x="2962273" y="5431020"/>
            <a:ext cx="12366263" cy="86360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What did you find difficult? </a:t>
            </a:r>
          </a:p>
        </p:txBody>
      </p:sp>
      <p:sp>
        <p:nvSpPr>
          <p:cNvPr id="31" name="TextBox 31"/>
          <p:cNvSpPr txBox="1"/>
          <p:nvPr/>
        </p:nvSpPr>
        <p:spPr>
          <a:xfrm>
            <a:off x="2962273" y="7780276"/>
            <a:ext cx="12366263" cy="86360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Anything surprising?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4904098" y="0"/>
            <a:ext cx="2997630" cy="10369159"/>
          </a:xfrm>
          <a:custGeom>
            <a:avLst/>
            <a:gdLst/>
            <a:ahLst/>
            <a:cxnLst/>
            <a:rect l="l" t="t" r="r" b="b"/>
            <a:pathLst>
              <a:path w="2997630" h="10369159">
                <a:moveTo>
                  <a:pt x="0" y="0"/>
                </a:moveTo>
                <a:lnTo>
                  <a:pt x="2997630" y="0"/>
                </a:lnTo>
                <a:lnTo>
                  <a:pt x="2997630" y="10369159"/>
                </a:lnTo>
                <a:lnTo>
                  <a:pt x="0" y="103691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95672" y="876300"/>
            <a:ext cx="15025798" cy="1295400"/>
          </a:xfrm>
          <a:prstGeom prst="rect">
            <a:avLst/>
          </a:prstGeom>
        </p:spPr>
        <p:txBody>
          <a:bodyPr lIns="0" tIns="0" rIns="0" bIns="0" rtlCol="0" anchor="t">
            <a:spAutoFit/>
          </a:bodyPr>
          <a:lstStyle/>
          <a:p>
            <a:pPr algn="ctr">
              <a:lnSpc>
                <a:spcPts val="10500"/>
              </a:lnSpc>
              <a:spcBef>
                <a:spcPct val="0"/>
              </a:spcBef>
            </a:pPr>
            <a:r>
              <a:rPr lang="en-US" sz="7500" dirty="0">
                <a:solidFill>
                  <a:schemeClr val="accent5">
                    <a:lumMod val="75000"/>
                  </a:schemeClr>
                </a:solidFill>
                <a:latin typeface="TAN Ashford"/>
                <a:ea typeface="TAN Ashford"/>
                <a:cs typeface="TAN Ashford"/>
                <a:sym typeface="TAN Ashford"/>
              </a:rPr>
              <a:t>Getting the interview </a:t>
            </a:r>
          </a:p>
        </p:txBody>
      </p:sp>
      <p:sp>
        <p:nvSpPr>
          <p:cNvPr id="4" name="TextBox 4"/>
          <p:cNvSpPr txBox="1"/>
          <p:nvPr/>
        </p:nvSpPr>
        <p:spPr>
          <a:xfrm>
            <a:off x="1267117" y="3026846"/>
            <a:ext cx="12504999" cy="5386090"/>
          </a:xfrm>
          <a:prstGeom prst="rect">
            <a:avLst/>
          </a:prstGeom>
        </p:spPr>
        <p:txBody>
          <a:bodyPr lIns="0" tIns="0" rIns="0" bIns="0" rtlCol="0" anchor="t">
            <a:spAutoFit/>
          </a:bodyPr>
          <a:lstStyle/>
          <a:p>
            <a:pPr marL="1079501" lvl="1" indent="-539750" algn="l">
              <a:lnSpc>
                <a:spcPts val="7000"/>
              </a:lnSpc>
              <a:buAutoNum type="arabicPeriod"/>
            </a:pPr>
            <a:endParaRPr lang="en-US" sz="5000" dirty="0">
              <a:solidFill>
                <a:srgbClr val="000000"/>
              </a:solidFill>
              <a:latin typeface="TAN Garland"/>
              <a:ea typeface="TAN Garland"/>
              <a:cs typeface="TAN Garland"/>
              <a:sym typeface="TAN Garland"/>
            </a:endParaRPr>
          </a:p>
          <a:p>
            <a:pPr marL="1454151" lvl="1" indent="-914400" algn="l">
              <a:lnSpc>
                <a:spcPts val="7000"/>
              </a:lnSpc>
              <a:buAutoNum type="arabicPeriod"/>
            </a:pPr>
            <a:r>
              <a:rPr lang="en-US" sz="5000" dirty="0">
                <a:solidFill>
                  <a:srgbClr val="000000"/>
                </a:solidFill>
                <a:latin typeface="TAN Garland"/>
                <a:ea typeface="TAN Garland"/>
                <a:cs typeface="TAN Garland"/>
                <a:sym typeface="TAN Garland"/>
              </a:rPr>
              <a:t>Search online using key words</a:t>
            </a:r>
          </a:p>
          <a:p>
            <a:pPr marL="1454151" lvl="1" indent="-914400" algn="l">
              <a:lnSpc>
                <a:spcPts val="7000"/>
              </a:lnSpc>
              <a:buAutoNum type="arabicPeriod"/>
            </a:pPr>
            <a:r>
              <a:rPr lang="en-US" sz="5000" dirty="0">
                <a:solidFill>
                  <a:srgbClr val="000000"/>
                </a:solidFill>
                <a:latin typeface="TAN Garland"/>
                <a:ea typeface="TAN Garland"/>
                <a:cs typeface="TAN Garland"/>
                <a:sym typeface="TAN Garland"/>
              </a:rPr>
              <a:t>Speak to friends &amp; family </a:t>
            </a:r>
          </a:p>
          <a:p>
            <a:pPr marL="1454151" lvl="1" indent="-914400" algn="l">
              <a:lnSpc>
                <a:spcPts val="7000"/>
              </a:lnSpc>
              <a:buAutoNum type="arabicPeriod"/>
            </a:pPr>
            <a:r>
              <a:rPr lang="en-US" sz="5000" dirty="0">
                <a:solidFill>
                  <a:srgbClr val="000000"/>
                </a:solidFill>
                <a:latin typeface="TAN Garland"/>
                <a:ea typeface="TAN Garland"/>
                <a:cs typeface="TAN Garland"/>
                <a:sym typeface="TAN Garland"/>
              </a:rPr>
              <a:t>Think about what interests you? </a:t>
            </a:r>
          </a:p>
          <a:p>
            <a:pPr marL="1079501" lvl="1" indent="-539750" algn="l">
              <a:lnSpc>
                <a:spcPts val="7000"/>
              </a:lnSpc>
              <a:spcBef>
                <a:spcPct val="0"/>
              </a:spcBef>
              <a:buAutoNum type="arabicPeriod"/>
            </a:pPr>
            <a:r>
              <a:rPr lang="en-US" sz="5000" dirty="0">
                <a:solidFill>
                  <a:srgbClr val="000000"/>
                </a:solidFill>
                <a:latin typeface="TAN Garland"/>
                <a:ea typeface="TAN Garland"/>
                <a:cs typeface="TAN Garland"/>
                <a:sym typeface="TAN Garland"/>
              </a:rPr>
              <a:t> </a:t>
            </a:r>
            <a:r>
              <a:rPr lang="en-US" sz="5000" dirty="0" err="1">
                <a:solidFill>
                  <a:srgbClr val="000000"/>
                </a:solidFill>
                <a:latin typeface="TAN Garland"/>
                <a:ea typeface="TAN Garland"/>
                <a:cs typeface="TAN Garland"/>
                <a:sym typeface="TAN Garland"/>
              </a:rPr>
              <a:t>Personalise</a:t>
            </a:r>
            <a:r>
              <a:rPr lang="en-US" sz="5000" dirty="0">
                <a:solidFill>
                  <a:srgbClr val="000000"/>
                </a:solidFill>
                <a:latin typeface="TAN Garland"/>
                <a:ea typeface="TAN Garland"/>
                <a:cs typeface="TAN Garland"/>
                <a:sym typeface="TAN Garland"/>
              </a:rPr>
              <a:t> your CV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211073" y="8204999"/>
            <a:ext cx="6361727" cy="2106602"/>
          </a:xfrm>
          <a:custGeom>
            <a:avLst/>
            <a:gdLst/>
            <a:ahLst/>
            <a:cxnLst/>
            <a:rect l="l" t="t" r="r" b="b"/>
            <a:pathLst>
              <a:path w="6361727" h="2106602">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5419666" y="8180398"/>
            <a:ext cx="6361727" cy="2106602"/>
          </a:xfrm>
          <a:custGeom>
            <a:avLst/>
            <a:gdLst/>
            <a:ahLst/>
            <a:cxnLst/>
            <a:rect l="l" t="t" r="r" b="b"/>
            <a:pathLst>
              <a:path w="6361727" h="2106602">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1050406" y="8180398"/>
            <a:ext cx="6361727" cy="2106602"/>
          </a:xfrm>
          <a:custGeom>
            <a:avLst/>
            <a:gdLst/>
            <a:ahLst/>
            <a:cxnLst/>
            <a:rect l="l" t="t" r="r" b="b"/>
            <a:pathLst>
              <a:path w="6361727" h="2106602">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16674834" y="8180398"/>
            <a:ext cx="6361727" cy="2106602"/>
          </a:xfrm>
          <a:custGeom>
            <a:avLst/>
            <a:gdLst/>
            <a:ahLst/>
            <a:cxnLst/>
            <a:rect l="l" t="t" r="r" b="b"/>
            <a:pathLst>
              <a:path w="6361727" h="2106602">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1477317" y="3252788"/>
            <a:ext cx="15197517" cy="86360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Send a thank you email! </a:t>
            </a:r>
          </a:p>
        </p:txBody>
      </p:sp>
      <p:sp>
        <p:nvSpPr>
          <p:cNvPr id="7" name="TextBox 7"/>
          <p:cNvSpPr txBox="1"/>
          <p:nvPr/>
        </p:nvSpPr>
        <p:spPr>
          <a:xfrm>
            <a:off x="2296914" y="876300"/>
            <a:ext cx="13694172"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After the interview</a:t>
            </a:r>
          </a:p>
        </p:txBody>
      </p:sp>
      <p:sp>
        <p:nvSpPr>
          <p:cNvPr id="8" name="TextBox 8"/>
          <p:cNvSpPr txBox="1"/>
          <p:nvPr/>
        </p:nvSpPr>
        <p:spPr>
          <a:xfrm>
            <a:off x="1738051" y="4659313"/>
            <a:ext cx="15197517" cy="86360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Reflect on what went well </a:t>
            </a:r>
          </a:p>
        </p:txBody>
      </p:sp>
      <p:sp>
        <p:nvSpPr>
          <p:cNvPr id="9" name="TextBox 9"/>
          <p:cNvSpPr txBox="1"/>
          <p:nvPr/>
        </p:nvSpPr>
        <p:spPr>
          <a:xfrm>
            <a:off x="1738051" y="6065154"/>
            <a:ext cx="15197517" cy="863600"/>
          </a:xfrm>
          <a:prstGeom prst="rect">
            <a:avLst/>
          </a:prstGeom>
        </p:spPr>
        <p:txBody>
          <a:bodyPr lIns="0" tIns="0" rIns="0" bIns="0" rtlCol="0" anchor="t">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Consider any answers you would change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260867" y="-787620"/>
            <a:ext cx="4410597" cy="5931120"/>
          </a:xfrm>
          <a:custGeom>
            <a:avLst/>
            <a:gdLst/>
            <a:ahLst/>
            <a:cxnLst/>
            <a:rect l="l" t="t" r="r" b="b"/>
            <a:pathLst>
              <a:path w="4410597" h="5931120">
                <a:moveTo>
                  <a:pt x="0" y="0"/>
                </a:moveTo>
                <a:lnTo>
                  <a:pt x="4410596" y="0"/>
                </a:lnTo>
                <a:lnTo>
                  <a:pt x="4410596" y="5931120"/>
                </a:lnTo>
                <a:lnTo>
                  <a:pt x="0" y="5931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flipH="1" flipV="1">
            <a:off x="15265681" y="5744002"/>
            <a:ext cx="4410597" cy="5931120"/>
          </a:xfrm>
          <a:custGeom>
            <a:avLst/>
            <a:gdLst/>
            <a:ahLst/>
            <a:cxnLst/>
            <a:rect l="l" t="t" r="r" b="b"/>
            <a:pathLst>
              <a:path w="4410597" h="5931120">
                <a:moveTo>
                  <a:pt x="4410596" y="5931120"/>
                </a:moveTo>
                <a:lnTo>
                  <a:pt x="0" y="5931120"/>
                </a:lnTo>
                <a:lnTo>
                  <a:pt x="0" y="0"/>
                </a:lnTo>
                <a:lnTo>
                  <a:pt x="4410596" y="0"/>
                </a:lnTo>
                <a:lnTo>
                  <a:pt x="4410596" y="59311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2761628" y="4419600"/>
            <a:ext cx="12764744"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Any Questions? </a:t>
            </a:r>
          </a:p>
        </p:txBody>
      </p:sp>
      <p:sp>
        <p:nvSpPr>
          <p:cNvPr id="5" name="Freeform 5"/>
          <p:cNvSpPr/>
          <p:nvPr/>
        </p:nvSpPr>
        <p:spPr>
          <a:xfrm>
            <a:off x="944431" y="6021110"/>
            <a:ext cx="2137358" cy="3605972"/>
          </a:xfrm>
          <a:custGeom>
            <a:avLst/>
            <a:gdLst/>
            <a:ahLst/>
            <a:cxnLst/>
            <a:rect l="l" t="t" r="r" b="b"/>
            <a:pathLst>
              <a:path w="2137358" h="3605972">
                <a:moveTo>
                  <a:pt x="0" y="0"/>
                </a:moveTo>
                <a:lnTo>
                  <a:pt x="2137358" y="0"/>
                </a:lnTo>
                <a:lnTo>
                  <a:pt x="2137358" y="3605972"/>
                </a:lnTo>
                <a:lnTo>
                  <a:pt x="0" y="360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TextBox 2"/>
          <p:cNvSpPr txBox="1"/>
          <p:nvPr/>
        </p:nvSpPr>
        <p:spPr>
          <a:xfrm>
            <a:off x="3581400" y="4076700"/>
            <a:ext cx="10896600" cy="3531544"/>
          </a:xfrm>
          <a:prstGeom prst="rect">
            <a:avLst/>
          </a:prstGeom>
        </p:spPr>
        <p:txBody>
          <a:bodyPr wrap="square" lIns="0" tIns="0" rIns="0" bIns="0" rtlCol="0" anchor="t">
            <a:spAutoFit/>
          </a:bodyPr>
          <a:lstStyle/>
          <a:p>
            <a:pPr marL="0" marR="0" lvl="0" indent="0" algn="ctr" defTabSz="914400" rtl="0" eaLnBrk="1" fontAlgn="auto" latinLnBrk="0" hangingPunct="1">
              <a:lnSpc>
                <a:spcPts val="9328"/>
              </a:lnSpc>
              <a:spcBef>
                <a:spcPct val="0"/>
              </a:spcBef>
              <a:spcAft>
                <a:spcPts val="0"/>
              </a:spcAft>
              <a:buClrTx/>
              <a:buSzTx/>
              <a:buFontTx/>
              <a:buNone/>
              <a:tabLst/>
              <a:defRPr/>
            </a:pPr>
            <a:r>
              <a:rPr lang="en-US" sz="6663" dirty="0">
                <a:solidFill>
                  <a:schemeClr val="accent5">
                    <a:lumMod val="75000"/>
                  </a:schemeClr>
                </a:solidFill>
                <a:latin typeface="TAN Ashford"/>
                <a:ea typeface="TAN Ashford"/>
                <a:cs typeface="TAN Ashford"/>
                <a:sym typeface="TAN Ashford"/>
              </a:rPr>
              <a:t>How to prep your </a:t>
            </a:r>
          </a:p>
          <a:p>
            <a:pPr marL="0" marR="0" lvl="0" indent="0" algn="ctr" defTabSz="914400" rtl="0" eaLnBrk="1" fontAlgn="auto" latinLnBrk="0" hangingPunct="1">
              <a:lnSpc>
                <a:spcPts val="9328"/>
              </a:lnSpc>
              <a:spcBef>
                <a:spcPct val="0"/>
              </a:spcBef>
              <a:spcAft>
                <a:spcPts val="0"/>
              </a:spcAft>
              <a:buClrTx/>
              <a:buSzTx/>
              <a:buFontTx/>
              <a:buNone/>
              <a:tabLst/>
              <a:defRPr/>
            </a:pPr>
            <a:endParaRPr lang="en-US" sz="1400" dirty="0">
              <a:solidFill>
                <a:schemeClr val="accent5">
                  <a:lumMod val="75000"/>
                </a:schemeClr>
              </a:solidFill>
              <a:latin typeface="TAN Ashford"/>
              <a:ea typeface="TAN Ashford"/>
              <a:cs typeface="TAN Ashford"/>
              <a:sym typeface="TAN Ashford"/>
            </a:endParaRPr>
          </a:p>
          <a:p>
            <a:pPr marL="0" marR="0" lvl="0" indent="0" algn="ctr" defTabSz="914400" rtl="0" eaLnBrk="1" fontAlgn="auto" latinLnBrk="0" hangingPunct="1">
              <a:lnSpc>
                <a:spcPts val="9328"/>
              </a:lnSpc>
              <a:spcBef>
                <a:spcPct val="0"/>
              </a:spcBef>
              <a:spcAft>
                <a:spcPts val="0"/>
              </a:spcAft>
              <a:buClrTx/>
              <a:buSzTx/>
              <a:buFontTx/>
              <a:buNone/>
              <a:tabLst/>
              <a:defRPr/>
            </a:pPr>
            <a:r>
              <a:rPr lang="en-US" sz="6663" dirty="0">
                <a:solidFill>
                  <a:schemeClr val="accent5">
                    <a:lumMod val="75000"/>
                  </a:schemeClr>
                </a:solidFill>
                <a:latin typeface="TAN Ashford"/>
                <a:ea typeface="TAN Ashford"/>
                <a:cs typeface="TAN Ashford"/>
                <a:sym typeface="TAN Ashford"/>
              </a:rPr>
              <a:t>CV</a:t>
            </a:r>
            <a:endParaRPr kumimoji="0" lang="en-US" sz="6663" b="0" i="0" u="none" strike="noStrike" kern="1200" cap="none" spc="0" normalizeH="0" baseline="0" noProof="0" dirty="0">
              <a:ln>
                <a:noFill/>
              </a:ln>
              <a:solidFill>
                <a:schemeClr val="accent5">
                  <a:lumMod val="75000"/>
                </a:schemeClr>
              </a:solidFill>
              <a:effectLst/>
              <a:uLnTx/>
              <a:uFillTx/>
              <a:latin typeface="TAN Ashford"/>
              <a:ea typeface="TAN Ashford"/>
              <a:cs typeface="TAN Ashford"/>
              <a:sym typeface="TAN Ashford"/>
            </a:endParaRPr>
          </a:p>
        </p:txBody>
      </p:sp>
      <p:sp>
        <p:nvSpPr>
          <p:cNvPr id="3" name="Freeform 3"/>
          <p:cNvSpPr/>
          <p:nvPr/>
        </p:nvSpPr>
        <p:spPr>
          <a:xfrm rot="5400000">
            <a:off x="-7480302" y="-98538"/>
            <a:ext cx="10445952" cy="10484076"/>
          </a:xfrm>
          <a:custGeom>
            <a:avLst/>
            <a:gdLst/>
            <a:ahLst/>
            <a:cxnLst/>
            <a:rect l="l" t="t" r="r" b="b"/>
            <a:pathLst>
              <a:path w="10445952" h="10484076">
                <a:moveTo>
                  <a:pt x="0" y="0"/>
                </a:moveTo>
                <a:lnTo>
                  <a:pt x="10445952" y="0"/>
                </a:lnTo>
                <a:lnTo>
                  <a:pt x="10445952" y="10484076"/>
                </a:lnTo>
                <a:lnTo>
                  <a:pt x="0" y="10484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5400000">
            <a:off x="15365471" y="-20160"/>
            <a:ext cx="11047442" cy="11087761"/>
          </a:xfrm>
          <a:custGeom>
            <a:avLst/>
            <a:gdLst/>
            <a:ahLst/>
            <a:cxnLst/>
            <a:rect l="l" t="t" r="r" b="b"/>
            <a:pathLst>
              <a:path w="11047442" h="11087761">
                <a:moveTo>
                  <a:pt x="0" y="0"/>
                </a:moveTo>
                <a:lnTo>
                  <a:pt x="11047442" y="0"/>
                </a:lnTo>
                <a:lnTo>
                  <a:pt x="11047442" y="11087761"/>
                </a:lnTo>
                <a:lnTo>
                  <a:pt x="0" y="110877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57860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13397295" y="5679181"/>
            <a:ext cx="10110131" cy="10147029"/>
          </a:xfrm>
          <a:custGeom>
            <a:avLst/>
            <a:gdLst/>
            <a:ahLst/>
            <a:cxnLst/>
            <a:rect l="l" t="t" r="r" b="b"/>
            <a:pathLst>
              <a:path w="10110131" h="10147029">
                <a:moveTo>
                  <a:pt x="0" y="0"/>
                </a:moveTo>
                <a:lnTo>
                  <a:pt x="10110131" y="0"/>
                </a:lnTo>
                <a:lnTo>
                  <a:pt x="10110131" y="10147029"/>
                </a:lnTo>
                <a:lnTo>
                  <a:pt x="0" y="10147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2686759" y="914400"/>
            <a:ext cx="13266392" cy="1107932"/>
          </a:xfrm>
          <a:prstGeom prst="rect">
            <a:avLst/>
          </a:prstGeom>
        </p:spPr>
        <p:txBody>
          <a:bodyPr lIns="0" tIns="0" rIns="0" bIns="0" rtlCol="0" anchor="t">
            <a:spAutoFit/>
          </a:bodyPr>
          <a:lstStyle/>
          <a:p>
            <a:pPr algn="ctr">
              <a:lnSpc>
                <a:spcPts val="8976"/>
              </a:lnSpc>
              <a:spcBef>
                <a:spcPct val="0"/>
              </a:spcBef>
            </a:pPr>
            <a:r>
              <a:rPr lang="en-US" sz="6411" dirty="0">
                <a:solidFill>
                  <a:schemeClr val="accent2">
                    <a:lumMod val="75000"/>
                  </a:schemeClr>
                </a:solidFill>
                <a:latin typeface="TAN Ashford"/>
                <a:ea typeface="TAN Ashford"/>
                <a:cs typeface="TAN Ashford"/>
                <a:sym typeface="TAN Ashford"/>
              </a:rPr>
              <a:t>What is in a great CV? </a:t>
            </a:r>
          </a:p>
        </p:txBody>
      </p:sp>
      <p:sp>
        <p:nvSpPr>
          <p:cNvPr id="4" name="TextBox 4"/>
          <p:cNvSpPr txBox="1"/>
          <p:nvPr/>
        </p:nvSpPr>
        <p:spPr>
          <a:xfrm>
            <a:off x="714249" y="2299862"/>
            <a:ext cx="4581975" cy="1768747"/>
          </a:xfrm>
          <a:prstGeom prst="rect">
            <a:avLst/>
          </a:prstGeom>
        </p:spPr>
        <p:txBody>
          <a:bodyPr lIns="0" tIns="0" rIns="0" bIns="0" rtlCol="0" anchor="t">
            <a:spAutoFit/>
          </a:bodyPr>
          <a:lstStyle/>
          <a:p>
            <a:pPr algn="ctr">
              <a:lnSpc>
                <a:spcPts val="14410"/>
              </a:lnSpc>
              <a:spcBef>
                <a:spcPct val="0"/>
              </a:spcBef>
            </a:pPr>
            <a:r>
              <a:rPr lang="en-US" sz="10293" dirty="0">
                <a:solidFill>
                  <a:srgbClr val="992800"/>
                </a:solidFill>
                <a:latin typeface="TAN Garland"/>
                <a:ea typeface="TAN Garland"/>
                <a:cs typeface="TAN Garland"/>
                <a:sym typeface="TAN Garland"/>
              </a:rPr>
              <a:t>Name </a:t>
            </a:r>
          </a:p>
        </p:txBody>
      </p:sp>
      <p:sp>
        <p:nvSpPr>
          <p:cNvPr id="5" name="TextBox 5"/>
          <p:cNvSpPr txBox="1"/>
          <p:nvPr/>
        </p:nvSpPr>
        <p:spPr>
          <a:xfrm>
            <a:off x="3005236" y="5232379"/>
            <a:ext cx="10496550"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Garland"/>
                <a:ea typeface="TAN Garland"/>
                <a:cs typeface="TAN Garland"/>
                <a:sym typeface="TAN Garland"/>
              </a:rPr>
              <a:t>Personal Statement </a:t>
            </a:r>
          </a:p>
        </p:txBody>
      </p:sp>
      <p:sp>
        <p:nvSpPr>
          <p:cNvPr id="6" name="TextBox 6"/>
          <p:cNvSpPr txBox="1"/>
          <p:nvPr/>
        </p:nvSpPr>
        <p:spPr>
          <a:xfrm>
            <a:off x="2827279" y="8671680"/>
            <a:ext cx="9235176" cy="1049416"/>
          </a:xfrm>
          <a:prstGeom prst="rect">
            <a:avLst/>
          </a:prstGeom>
        </p:spPr>
        <p:txBody>
          <a:bodyPr lIns="0" tIns="0" rIns="0" bIns="0" rtlCol="0" anchor="t">
            <a:spAutoFit/>
          </a:bodyPr>
          <a:lstStyle/>
          <a:p>
            <a:pPr algn="ctr">
              <a:lnSpc>
                <a:spcPts val="8502"/>
              </a:lnSpc>
              <a:spcBef>
                <a:spcPct val="0"/>
              </a:spcBef>
            </a:pPr>
            <a:r>
              <a:rPr lang="en-US" sz="6073">
                <a:solidFill>
                  <a:srgbClr val="992800"/>
                </a:solidFill>
                <a:latin typeface="TAN Garland"/>
                <a:ea typeface="TAN Garland"/>
                <a:cs typeface="TAN Garland"/>
                <a:sym typeface="TAN Garland"/>
              </a:rPr>
              <a:t>Volunteer Experience </a:t>
            </a:r>
          </a:p>
        </p:txBody>
      </p:sp>
      <p:sp>
        <p:nvSpPr>
          <p:cNvPr id="7" name="TextBox 7"/>
          <p:cNvSpPr txBox="1"/>
          <p:nvPr/>
        </p:nvSpPr>
        <p:spPr>
          <a:xfrm>
            <a:off x="5176838" y="3344709"/>
            <a:ext cx="7934325" cy="12954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Garland"/>
                <a:ea typeface="TAN Garland"/>
                <a:cs typeface="TAN Garland"/>
                <a:sym typeface="TAN Garland"/>
              </a:rPr>
              <a:t>Contact Details </a:t>
            </a:r>
          </a:p>
        </p:txBody>
      </p:sp>
      <p:sp>
        <p:nvSpPr>
          <p:cNvPr id="8" name="TextBox 8"/>
          <p:cNvSpPr txBox="1"/>
          <p:nvPr/>
        </p:nvSpPr>
        <p:spPr>
          <a:xfrm>
            <a:off x="535556" y="6899254"/>
            <a:ext cx="7717955" cy="1049416"/>
          </a:xfrm>
          <a:prstGeom prst="rect">
            <a:avLst/>
          </a:prstGeom>
        </p:spPr>
        <p:txBody>
          <a:bodyPr lIns="0" tIns="0" rIns="0" bIns="0" rtlCol="0" anchor="t">
            <a:spAutoFit/>
          </a:bodyPr>
          <a:lstStyle/>
          <a:p>
            <a:pPr algn="ctr">
              <a:lnSpc>
                <a:spcPts val="8502"/>
              </a:lnSpc>
              <a:spcBef>
                <a:spcPct val="0"/>
              </a:spcBef>
            </a:pPr>
            <a:r>
              <a:rPr lang="en-US" sz="6073">
                <a:solidFill>
                  <a:srgbClr val="992800"/>
                </a:solidFill>
                <a:latin typeface="TAN Garland"/>
                <a:ea typeface="TAN Garland"/>
                <a:cs typeface="TAN Garland"/>
                <a:sym typeface="TAN Garland"/>
              </a:rPr>
              <a:t>Work Experience </a:t>
            </a:r>
          </a:p>
        </p:txBody>
      </p:sp>
      <p:sp>
        <p:nvSpPr>
          <p:cNvPr id="9" name="TextBox 9"/>
          <p:cNvSpPr txBox="1"/>
          <p:nvPr/>
        </p:nvSpPr>
        <p:spPr>
          <a:xfrm>
            <a:off x="13397295" y="3944784"/>
            <a:ext cx="3626124" cy="1101656"/>
          </a:xfrm>
          <a:prstGeom prst="rect">
            <a:avLst/>
          </a:prstGeom>
        </p:spPr>
        <p:txBody>
          <a:bodyPr lIns="0" tIns="0" rIns="0" bIns="0" rtlCol="0" anchor="t">
            <a:spAutoFit/>
          </a:bodyPr>
          <a:lstStyle/>
          <a:p>
            <a:pPr algn="ctr">
              <a:lnSpc>
                <a:spcPts val="8982"/>
              </a:lnSpc>
              <a:spcBef>
                <a:spcPct val="0"/>
              </a:spcBef>
            </a:pPr>
            <a:r>
              <a:rPr lang="en-US" sz="6416">
                <a:solidFill>
                  <a:srgbClr val="992800"/>
                </a:solidFill>
                <a:latin typeface="TAN Garland"/>
                <a:ea typeface="TAN Garland"/>
                <a:cs typeface="TAN Garland"/>
                <a:sym typeface="TAN Garland"/>
              </a:rPr>
              <a:t>Awards</a:t>
            </a:r>
          </a:p>
        </p:txBody>
      </p:sp>
      <p:sp>
        <p:nvSpPr>
          <p:cNvPr id="10" name="TextBox 10"/>
          <p:cNvSpPr txBox="1"/>
          <p:nvPr/>
        </p:nvSpPr>
        <p:spPr>
          <a:xfrm>
            <a:off x="8847793" y="7421381"/>
            <a:ext cx="4263370" cy="1101656"/>
          </a:xfrm>
          <a:prstGeom prst="rect">
            <a:avLst/>
          </a:prstGeom>
        </p:spPr>
        <p:txBody>
          <a:bodyPr lIns="0" tIns="0" rIns="0" bIns="0" rtlCol="0" anchor="t">
            <a:spAutoFit/>
          </a:bodyPr>
          <a:lstStyle/>
          <a:p>
            <a:pPr algn="ctr">
              <a:lnSpc>
                <a:spcPts val="8982"/>
              </a:lnSpc>
              <a:spcBef>
                <a:spcPct val="0"/>
              </a:spcBef>
            </a:pPr>
            <a:r>
              <a:rPr lang="en-US" sz="6416">
                <a:solidFill>
                  <a:srgbClr val="992800"/>
                </a:solidFill>
                <a:latin typeface="TAN Garland"/>
                <a:ea typeface="TAN Garland"/>
                <a:cs typeface="TAN Garland"/>
                <a:sym typeface="TAN Garland"/>
              </a:rPr>
              <a:t>One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a:off x="5374745" y="8624267"/>
            <a:ext cx="6361727" cy="2106602"/>
          </a:xfrm>
          <a:custGeom>
            <a:avLst/>
            <a:gdLst/>
            <a:ahLst/>
            <a:cxnLst/>
            <a:rect l="l" t="t" r="r" b="b"/>
            <a:pathLst>
              <a:path w="6361727" h="2106602">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035432" y="8624267"/>
            <a:ext cx="6361727" cy="2106602"/>
          </a:xfrm>
          <a:custGeom>
            <a:avLst/>
            <a:gdLst/>
            <a:ahLst/>
            <a:cxnLst/>
            <a:rect l="l" t="t" r="r" b="b"/>
            <a:pathLst>
              <a:path w="6361727" h="2106602">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6674834" y="8624267"/>
            <a:ext cx="6361727" cy="2106602"/>
          </a:xfrm>
          <a:custGeom>
            <a:avLst/>
            <a:gdLst/>
            <a:ahLst/>
            <a:cxnLst/>
            <a:rect l="l" t="t" r="r" b="b"/>
            <a:pathLst>
              <a:path w="6361727" h="2106602">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6477000" y="2132707"/>
            <a:ext cx="4882009" cy="6314065"/>
          </a:xfrm>
          <a:custGeom>
            <a:avLst/>
            <a:gdLst/>
            <a:ahLst/>
            <a:cxnLst/>
            <a:rect l="l" t="t" r="r" b="b"/>
            <a:pathLst>
              <a:path w="4882009" h="6314065">
                <a:moveTo>
                  <a:pt x="0" y="0"/>
                </a:moveTo>
                <a:lnTo>
                  <a:pt x="4882009" y="0"/>
                </a:lnTo>
                <a:lnTo>
                  <a:pt x="4882009" y="6314065"/>
                </a:lnTo>
                <a:lnTo>
                  <a:pt x="0" y="6314065"/>
                </a:lnTo>
                <a:lnTo>
                  <a:pt x="0" y="0"/>
                </a:lnTo>
                <a:close/>
              </a:path>
            </a:pathLst>
          </a:custGeom>
          <a:blipFill>
            <a:blip r:embed="rId4"/>
            <a:stretch>
              <a:fillRect/>
            </a:stretch>
          </a:blipFill>
        </p:spPr>
        <p:txBody>
          <a:bodyPr/>
          <a:lstStyle/>
          <a:p>
            <a:endParaRPr lang="en-GB"/>
          </a:p>
        </p:txBody>
      </p:sp>
      <p:sp>
        <p:nvSpPr>
          <p:cNvPr id="6" name="Freeform 6"/>
          <p:cNvSpPr/>
          <p:nvPr/>
        </p:nvSpPr>
        <p:spPr>
          <a:xfrm>
            <a:off x="-270968" y="8624267"/>
            <a:ext cx="6361727" cy="2106602"/>
          </a:xfrm>
          <a:custGeom>
            <a:avLst/>
            <a:gdLst/>
            <a:ahLst/>
            <a:cxnLst/>
            <a:rect l="l" t="t" r="r" b="b"/>
            <a:pathLst>
              <a:path w="6361727" h="2106602">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12020270" y="2108804"/>
            <a:ext cx="4914544" cy="6361869"/>
          </a:xfrm>
          <a:custGeom>
            <a:avLst/>
            <a:gdLst/>
            <a:ahLst/>
            <a:cxnLst/>
            <a:rect l="l" t="t" r="r" b="b"/>
            <a:pathLst>
              <a:path w="4914544" h="6361869">
                <a:moveTo>
                  <a:pt x="0" y="0"/>
                </a:moveTo>
                <a:lnTo>
                  <a:pt x="4914544" y="0"/>
                </a:lnTo>
                <a:lnTo>
                  <a:pt x="4914544" y="6361869"/>
                </a:lnTo>
                <a:lnTo>
                  <a:pt x="0" y="6361869"/>
                </a:lnTo>
                <a:lnTo>
                  <a:pt x="0" y="0"/>
                </a:lnTo>
                <a:close/>
              </a:path>
            </a:pathLst>
          </a:custGeom>
          <a:blipFill>
            <a:blip r:embed="rId5"/>
            <a:stretch>
              <a:fillRect/>
            </a:stretch>
          </a:blipFill>
        </p:spPr>
        <p:txBody>
          <a:bodyPr/>
          <a:lstStyle/>
          <a:p>
            <a:endParaRPr lang="en-GB"/>
          </a:p>
        </p:txBody>
      </p:sp>
      <p:sp>
        <p:nvSpPr>
          <p:cNvPr id="8" name="TextBox 8"/>
          <p:cNvSpPr txBox="1"/>
          <p:nvPr/>
        </p:nvSpPr>
        <p:spPr>
          <a:xfrm>
            <a:off x="-4343400" y="663126"/>
            <a:ext cx="18844133" cy="1295400"/>
          </a:xfrm>
          <a:prstGeom prst="rect">
            <a:avLst/>
          </a:prstGeom>
        </p:spPr>
        <p:txBody>
          <a:bodyPr lIns="0" tIns="0" rIns="0" bIns="0" rtlCol="0" anchor="t">
            <a:spAutoFit/>
          </a:bodyPr>
          <a:lstStyle/>
          <a:p>
            <a:pPr algn="ctr">
              <a:lnSpc>
                <a:spcPts val="10500"/>
              </a:lnSpc>
              <a:spcBef>
                <a:spcPct val="0"/>
              </a:spcBef>
            </a:pPr>
            <a:r>
              <a:rPr lang="en-US" sz="7500" dirty="0">
                <a:solidFill>
                  <a:srgbClr val="992800"/>
                </a:solidFill>
                <a:latin typeface="TAN Ashford"/>
                <a:ea typeface="TAN Ashford"/>
                <a:cs typeface="TAN Ashford"/>
                <a:sym typeface="TAN Ashford"/>
              </a:rPr>
              <a:t>CV Examples</a:t>
            </a:r>
          </a:p>
        </p:txBody>
      </p:sp>
      <p:sp>
        <p:nvSpPr>
          <p:cNvPr id="9" name="TextBox 4"/>
          <p:cNvSpPr txBox="1"/>
          <p:nvPr/>
        </p:nvSpPr>
        <p:spPr>
          <a:xfrm>
            <a:off x="457200" y="2781300"/>
            <a:ext cx="5335348" cy="3590727"/>
          </a:xfrm>
          <a:prstGeom prst="rect">
            <a:avLst/>
          </a:prstGeom>
        </p:spPr>
        <p:txBody>
          <a:bodyPr wrap="square" lIns="0" tIns="0" rIns="0" bIns="0" rtlCol="0" anchor="t">
            <a:spAutoFit/>
          </a:bodyPr>
          <a:lstStyle/>
          <a:p>
            <a:pPr>
              <a:lnSpc>
                <a:spcPts val="7000"/>
              </a:lnSpc>
              <a:spcBef>
                <a:spcPct val="0"/>
              </a:spcBef>
            </a:pPr>
            <a:r>
              <a:rPr lang="en-US" sz="2000" b="1" dirty="0">
                <a:solidFill>
                  <a:srgbClr val="000000"/>
                </a:solidFill>
                <a:latin typeface="TAN Garland"/>
                <a:ea typeface="TAN Garland"/>
                <a:cs typeface="TAN Garland"/>
                <a:sym typeface="TAN Garland"/>
              </a:rPr>
              <a:t>What do we think?</a:t>
            </a:r>
          </a:p>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Is the info nicely laid out?</a:t>
            </a:r>
          </a:p>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Cluttered?</a:t>
            </a:r>
          </a:p>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Relevant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1853896" y="1853896"/>
            <a:ext cx="5898762" cy="2190969"/>
          </a:xfrm>
          <a:custGeom>
            <a:avLst/>
            <a:gdLst/>
            <a:ahLst/>
            <a:cxnLst/>
            <a:rect l="l" t="t" r="r" b="b"/>
            <a:pathLst>
              <a:path w="5898762" h="2190969">
                <a:moveTo>
                  <a:pt x="0" y="0"/>
                </a:moveTo>
                <a:lnTo>
                  <a:pt x="5898761" y="0"/>
                </a:lnTo>
                <a:lnTo>
                  <a:pt x="5898761" y="2190969"/>
                </a:lnTo>
                <a:lnTo>
                  <a:pt x="0" y="2190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rot="-5400000">
            <a:off x="-1853896" y="7241154"/>
            <a:ext cx="5898762" cy="2190969"/>
          </a:xfrm>
          <a:custGeom>
            <a:avLst/>
            <a:gdLst/>
            <a:ahLst/>
            <a:cxnLst/>
            <a:rect l="l" t="t" r="r" b="b"/>
            <a:pathLst>
              <a:path w="5898762" h="2190969">
                <a:moveTo>
                  <a:pt x="0" y="0"/>
                </a:moveTo>
                <a:lnTo>
                  <a:pt x="5898761" y="0"/>
                </a:lnTo>
                <a:lnTo>
                  <a:pt x="5898761" y="2190969"/>
                </a:lnTo>
                <a:lnTo>
                  <a:pt x="0" y="2190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7239000" y="2400300"/>
            <a:ext cx="4710121" cy="6668186"/>
          </a:xfrm>
          <a:custGeom>
            <a:avLst/>
            <a:gdLst/>
            <a:ahLst/>
            <a:cxnLst/>
            <a:rect l="l" t="t" r="r" b="b"/>
            <a:pathLst>
              <a:path w="4710121" h="6668186">
                <a:moveTo>
                  <a:pt x="0" y="0"/>
                </a:moveTo>
                <a:lnTo>
                  <a:pt x="4710121" y="0"/>
                </a:lnTo>
                <a:lnTo>
                  <a:pt x="4710121" y="6668186"/>
                </a:lnTo>
                <a:lnTo>
                  <a:pt x="0" y="6668186"/>
                </a:lnTo>
                <a:lnTo>
                  <a:pt x="0" y="0"/>
                </a:lnTo>
                <a:close/>
              </a:path>
            </a:pathLst>
          </a:custGeom>
          <a:blipFill>
            <a:blip r:embed="rId5"/>
            <a:stretch>
              <a:fillRect/>
            </a:stretch>
          </a:blipFill>
        </p:spPr>
        <p:txBody>
          <a:bodyPr/>
          <a:lstStyle/>
          <a:p>
            <a:endParaRPr lang="en-GB"/>
          </a:p>
        </p:txBody>
      </p:sp>
      <p:sp>
        <p:nvSpPr>
          <p:cNvPr id="5" name="Freeform 5"/>
          <p:cNvSpPr/>
          <p:nvPr/>
        </p:nvSpPr>
        <p:spPr>
          <a:xfrm>
            <a:off x="12496800" y="2400300"/>
            <a:ext cx="4703452" cy="6668186"/>
          </a:xfrm>
          <a:custGeom>
            <a:avLst/>
            <a:gdLst/>
            <a:ahLst/>
            <a:cxnLst/>
            <a:rect l="l" t="t" r="r" b="b"/>
            <a:pathLst>
              <a:path w="4703452" h="6668186">
                <a:moveTo>
                  <a:pt x="0" y="0"/>
                </a:moveTo>
                <a:lnTo>
                  <a:pt x="4703452" y="0"/>
                </a:lnTo>
                <a:lnTo>
                  <a:pt x="4703452" y="6668185"/>
                </a:lnTo>
                <a:lnTo>
                  <a:pt x="0" y="6668185"/>
                </a:lnTo>
                <a:lnTo>
                  <a:pt x="0" y="0"/>
                </a:lnTo>
                <a:close/>
              </a:path>
            </a:pathLst>
          </a:custGeom>
          <a:blipFill>
            <a:blip r:embed="rId6"/>
            <a:stretch>
              <a:fillRect/>
            </a:stretch>
          </a:blipFill>
        </p:spPr>
        <p:txBody>
          <a:bodyPr/>
          <a:lstStyle/>
          <a:p>
            <a:endParaRPr lang="en-GB"/>
          </a:p>
        </p:txBody>
      </p:sp>
      <p:sp>
        <p:nvSpPr>
          <p:cNvPr id="7" name="TextBox 8"/>
          <p:cNvSpPr txBox="1"/>
          <p:nvPr/>
        </p:nvSpPr>
        <p:spPr>
          <a:xfrm>
            <a:off x="-2362200" y="495300"/>
            <a:ext cx="18844133" cy="1295400"/>
          </a:xfrm>
          <a:prstGeom prst="rect">
            <a:avLst/>
          </a:prstGeom>
        </p:spPr>
        <p:txBody>
          <a:bodyPr lIns="0" tIns="0" rIns="0" bIns="0" rtlCol="0" anchor="t">
            <a:spAutoFit/>
          </a:bodyPr>
          <a:lstStyle/>
          <a:p>
            <a:pPr algn="ctr">
              <a:lnSpc>
                <a:spcPts val="10500"/>
              </a:lnSpc>
              <a:spcBef>
                <a:spcPct val="0"/>
              </a:spcBef>
            </a:pPr>
            <a:r>
              <a:rPr lang="en-US" sz="7500" dirty="0">
                <a:solidFill>
                  <a:srgbClr val="992800"/>
                </a:solidFill>
                <a:latin typeface="TAN Ashford"/>
                <a:ea typeface="TAN Ashford"/>
                <a:cs typeface="TAN Ashford"/>
                <a:sym typeface="TAN Ashford"/>
              </a:rPr>
              <a:t>CV Examples</a:t>
            </a:r>
          </a:p>
        </p:txBody>
      </p:sp>
      <p:sp>
        <p:nvSpPr>
          <p:cNvPr id="8" name="TextBox 4"/>
          <p:cNvSpPr txBox="1"/>
          <p:nvPr/>
        </p:nvSpPr>
        <p:spPr>
          <a:xfrm>
            <a:off x="2514600" y="2961354"/>
            <a:ext cx="5335348" cy="3590727"/>
          </a:xfrm>
          <a:prstGeom prst="rect">
            <a:avLst/>
          </a:prstGeom>
        </p:spPr>
        <p:txBody>
          <a:bodyPr wrap="square" lIns="0" tIns="0" rIns="0" bIns="0" rtlCol="0" anchor="t">
            <a:spAutoFit/>
          </a:bodyPr>
          <a:lstStyle/>
          <a:p>
            <a:pPr>
              <a:lnSpc>
                <a:spcPts val="7000"/>
              </a:lnSpc>
              <a:spcBef>
                <a:spcPct val="0"/>
              </a:spcBef>
            </a:pPr>
            <a:r>
              <a:rPr lang="en-US" sz="2000" b="1" dirty="0">
                <a:solidFill>
                  <a:srgbClr val="000000"/>
                </a:solidFill>
                <a:latin typeface="TAN Garland"/>
                <a:ea typeface="TAN Garland"/>
                <a:cs typeface="TAN Garland"/>
                <a:sym typeface="TAN Garland"/>
              </a:rPr>
              <a:t>What do we think?</a:t>
            </a:r>
          </a:p>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Is the info nicely laid out?</a:t>
            </a:r>
          </a:p>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Engaging to look at?</a:t>
            </a:r>
          </a:p>
          <a:p>
            <a:pPr marL="685800" indent="-685800">
              <a:lnSpc>
                <a:spcPts val="7000"/>
              </a:lnSpc>
              <a:spcBef>
                <a:spcPct val="0"/>
              </a:spcBef>
              <a:buFont typeface="Arial" panose="020B0604020202020204" pitchFamily="34" charset="0"/>
              <a:buChar char="•"/>
            </a:pPr>
            <a:r>
              <a:rPr lang="en-US" sz="2000" dirty="0">
                <a:solidFill>
                  <a:srgbClr val="000000"/>
                </a:solidFill>
                <a:latin typeface="TAN Garland"/>
                <a:ea typeface="TAN Garland"/>
                <a:cs typeface="TAN Garland"/>
                <a:sym typeface="TAN Garland"/>
              </a:rPr>
              <a:t>Relevant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E1"/>
        </a:solidFill>
        <a:effectLst/>
      </p:bgPr>
    </p:bg>
    <p:spTree>
      <p:nvGrpSpPr>
        <p:cNvPr id="1" name=""/>
        <p:cNvGrpSpPr/>
        <p:nvPr/>
      </p:nvGrpSpPr>
      <p:grpSpPr>
        <a:xfrm>
          <a:off x="0" y="0"/>
          <a:ext cx="0" cy="0"/>
          <a:chOff x="0" y="0"/>
          <a:chExt cx="0" cy="0"/>
        </a:xfrm>
      </p:grpSpPr>
      <p:sp>
        <p:nvSpPr>
          <p:cNvPr id="2" name="Freeform 2"/>
          <p:cNvSpPr/>
          <p:nvPr/>
        </p:nvSpPr>
        <p:spPr>
          <a:xfrm rot="5400000">
            <a:off x="15201900"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flipH="1" flipV="1">
            <a:off x="-1028700" y="720090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TextBox 4"/>
          <p:cNvSpPr txBox="1"/>
          <p:nvPr/>
        </p:nvSpPr>
        <p:spPr>
          <a:xfrm>
            <a:off x="1807227" y="5841934"/>
            <a:ext cx="15197517" cy="1795363"/>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TAN Garland"/>
                <a:ea typeface="TAN Garland"/>
                <a:cs typeface="TAN Garland"/>
                <a:sym typeface="TAN Garland"/>
              </a:rPr>
              <a:t>A short blurb about who you are and what type of role you are looking for </a:t>
            </a:r>
          </a:p>
        </p:txBody>
      </p:sp>
      <p:sp>
        <p:nvSpPr>
          <p:cNvPr id="5" name="TextBox 5"/>
          <p:cNvSpPr txBox="1"/>
          <p:nvPr/>
        </p:nvSpPr>
        <p:spPr>
          <a:xfrm>
            <a:off x="2761628" y="2933700"/>
            <a:ext cx="12764744" cy="2628900"/>
          </a:xfrm>
          <a:prstGeom prst="rect">
            <a:avLst/>
          </a:prstGeom>
        </p:spPr>
        <p:txBody>
          <a:bodyPr lIns="0" tIns="0" rIns="0" bIns="0" rtlCol="0" anchor="t">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What is a Personal Statement?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45a51f5-9ed3-4804-bb46-faaa08d2ff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0B2F2B306F64D83B20A7C9D75BE43" ma:contentTypeVersion="15" ma:contentTypeDescription="Create a new document." ma:contentTypeScope="" ma:versionID="241c4b3cd39fab4e9524a5732d3d8d0f">
  <xsd:schema xmlns:xsd="http://www.w3.org/2001/XMLSchema" xmlns:xs="http://www.w3.org/2001/XMLSchema" xmlns:p="http://schemas.microsoft.com/office/2006/metadata/properties" xmlns:ns3="c45a51f5-9ed3-4804-bb46-faaa08d2ffaf" xmlns:ns4="7b042f27-cd58-4980-8e12-2b9083b856a8" targetNamespace="http://schemas.microsoft.com/office/2006/metadata/properties" ma:root="true" ma:fieldsID="b7fd9cedc25e23bde0f8d75b81412c3d" ns3:_="" ns4:_="">
    <xsd:import namespace="c45a51f5-9ed3-4804-bb46-faaa08d2ffaf"/>
    <xsd:import namespace="7b042f27-cd58-4980-8e12-2b9083b856a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5a51f5-9ed3-4804-bb46-faaa08d2f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042f27-cd58-4980-8e12-2b9083b856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F40FC-425E-47CA-95A6-FF497CF66FE9}">
  <ds:schemaRefs>
    <ds:schemaRef ds:uri="http://schemas.microsoft.com/office/2006/documentManagement/types"/>
    <ds:schemaRef ds:uri="http://purl.org/dc/elements/1.1/"/>
    <ds:schemaRef ds:uri="http://schemas.microsoft.com/office/2006/metadata/properties"/>
    <ds:schemaRef ds:uri="7b042f27-cd58-4980-8e12-2b9083b856a8"/>
    <ds:schemaRef ds:uri="http://purl.org/dc/terms/"/>
    <ds:schemaRef ds:uri="http://schemas.openxmlformats.org/package/2006/metadata/core-properties"/>
    <ds:schemaRef ds:uri="http://purl.org/dc/dcmitype/"/>
    <ds:schemaRef ds:uri="http://schemas.microsoft.com/office/infopath/2007/PartnerControls"/>
    <ds:schemaRef ds:uri="c45a51f5-9ed3-4804-bb46-faaa08d2ffaf"/>
    <ds:schemaRef ds:uri="http://www.w3.org/XML/1998/namespace"/>
  </ds:schemaRefs>
</ds:datastoreItem>
</file>

<file path=customXml/itemProps2.xml><?xml version="1.0" encoding="utf-8"?>
<ds:datastoreItem xmlns:ds="http://schemas.openxmlformats.org/officeDocument/2006/customXml" ds:itemID="{AC603026-AC48-435B-9D89-FB1D4B9A0C30}">
  <ds:schemaRefs>
    <ds:schemaRef ds:uri="http://schemas.microsoft.com/sharepoint/v3/contenttype/forms"/>
  </ds:schemaRefs>
</ds:datastoreItem>
</file>

<file path=customXml/itemProps3.xml><?xml version="1.0" encoding="utf-8"?>
<ds:datastoreItem xmlns:ds="http://schemas.openxmlformats.org/officeDocument/2006/customXml" ds:itemID="{25E71F9F-CFB0-4D66-BD2E-5DF85C6A0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5a51f5-9ed3-4804-bb46-faaa08d2ffaf"/>
    <ds:schemaRef ds:uri="7b042f27-cd58-4980-8e12-2b9083b856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TotalTime>
  <Words>1613</Words>
  <Application>Microsoft Office PowerPoint</Application>
  <PresentationFormat>Custom</PresentationFormat>
  <Paragraphs>204</Paragraphs>
  <Slides>41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TAN Ashford</vt:lpstr>
      <vt:lpstr>Arial</vt:lpstr>
      <vt:lpstr>TAN Garland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Would You Choose?</dc:title>
  <dc:creator>Murphy, Clare</dc:creator>
  <cp:lastModifiedBy>Laura Johnson</cp:lastModifiedBy>
  <cp:revision>25</cp:revision>
  <dcterms:created xsi:type="dcterms:W3CDTF">2006-08-16T00:00:00Z</dcterms:created>
  <dcterms:modified xsi:type="dcterms:W3CDTF">2025-02-04T17:32:46Z</dcterms:modified>
  <dc:identifier>DAGcYC-ltGw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0x0101006880B2F2B306F64D83B20A7C9D75BE43</vt:lpwstr>
  </property>
</Properties>
</file>