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56" r:id="rId3"/>
    <p:sldId id="257"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C23"/>
    <a:srgbClr val="009D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77"/>
    <p:restoredTop sz="94671"/>
  </p:normalViewPr>
  <p:slideViewPr>
    <p:cSldViewPr snapToGrid="0">
      <p:cViewPr varScale="1">
        <p:scale>
          <a:sx n="97" d="100"/>
          <a:sy n="97"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F72C-1601-48FC-F2E8-0CC7DD97411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98166F4-5A20-F89C-39C5-D748CE09BF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A8DBAB-CE0E-59D2-BDF5-076A4A5A2187}"/>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5" name="Footer Placeholder 4">
            <a:extLst>
              <a:ext uri="{FF2B5EF4-FFF2-40B4-BE49-F238E27FC236}">
                <a16:creationId xmlns:a16="http://schemas.microsoft.com/office/drawing/2014/main" id="{16B40F64-D1AE-4DE6-9CE1-CD5AB414A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E9DDD-DC3E-EE4B-C423-30FFAB676445}"/>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375380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CE7F-E92D-1D0C-268C-A02C99A5F57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4613D26-74CA-27E4-F33D-D89F3C106D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1FC216-95B4-AF64-F341-6A22F81904B9}"/>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5" name="Footer Placeholder 4">
            <a:extLst>
              <a:ext uri="{FF2B5EF4-FFF2-40B4-BE49-F238E27FC236}">
                <a16:creationId xmlns:a16="http://schemas.microsoft.com/office/drawing/2014/main" id="{8F9E935C-A0A1-5D4E-8720-A74B768BA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4A4CD-C2F7-5469-9614-5D92C59A0311}"/>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181682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085B13-C845-17BA-C8F9-F00AD1A0200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95D4FD-4B9C-E4C3-B077-8BEFC6D487D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096B9A-556C-1ACF-66D9-511EA6BB67A6}"/>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5" name="Footer Placeholder 4">
            <a:extLst>
              <a:ext uri="{FF2B5EF4-FFF2-40B4-BE49-F238E27FC236}">
                <a16:creationId xmlns:a16="http://schemas.microsoft.com/office/drawing/2014/main" id="{B4E19179-3A79-63EE-E340-5A647981C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F8BC2-0774-ECB8-8742-1448DAC7BB94}"/>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15786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7A0C-88EC-78C4-FDC7-113EC2CFA2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7049FA-CAC8-C44B-6BC6-3E6B53B854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F05BEC-E307-A908-981D-8C4F9BD7539B}"/>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5" name="Footer Placeholder 4">
            <a:extLst>
              <a:ext uri="{FF2B5EF4-FFF2-40B4-BE49-F238E27FC236}">
                <a16:creationId xmlns:a16="http://schemas.microsoft.com/office/drawing/2014/main" id="{C25C3D99-0A01-AADA-B1E5-F55D6F460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8D68B-1F48-A2ED-CFD2-E2B571F69C5E}"/>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263457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74B2-BB59-6B9D-E95A-4E91333D00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76D4F57-6282-5E56-B257-939E9053CA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11DB19-C0F7-B13E-9907-094CCD31E4E8}"/>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5" name="Footer Placeholder 4">
            <a:extLst>
              <a:ext uri="{FF2B5EF4-FFF2-40B4-BE49-F238E27FC236}">
                <a16:creationId xmlns:a16="http://schemas.microsoft.com/office/drawing/2014/main" id="{71ED4BE9-880B-C93E-3D15-CC0C63222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6283D-E565-57DA-7066-A05B48495B56}"/>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3870974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45F8-99B9-7B2D-A6E9-974950F162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DF984B9-58FE-EAF0-357E-03974F1D2B1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1CBD9B-BCCB-2C8F-0B44-98CAF6B24C1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5BA68EB-339B-3A3D-E537-7A7941C4FFD0}"/>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6" name="Footer Placeholder 5">
            <a:extLst>
              <a:ext uri="{FF2B5EF4-FFF2-40B4-BE49-F238E27FC236}">
                <a16:creationId xmlns:a16="http://schemas.microsoft.com/office/drawing/2014/main" id="{AD439630-7D05-5463-B6EC-35579EED5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88528-9FA3-F9B9-EE22-281FE9E5EB8B}"/>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37253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CB856-DA6D-6E68-ECA7-46D399A572B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1B37BB5-E0F7-3FB6-EBF2-DDB21CCA90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A28D9D-4204-EBA4-F9DF-B32EACA39C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13DFFD-08A3-6680-DA5A-CF5F57CC8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2D79A07-DDDF-816F-E677-D498D0299F7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D9D4D26-D066-9537-9ED6-57CC455C7F00}"/>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8" name="Footer Placeholder 7">
            <a:extLst>
              <a:ext uri="{FF2B5EF4-FFF2-40B4-BE49-F238E27FC236}">
                <a16:creationId xmlns:a16="http://schemas.microsoft.com/office/drawing/2014/main" id="{171D9C8B-040A-B8F9-1BF6-3590D33FC8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8D6392-62FD-35DF-7D31-DA2B70549381}"/>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131119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A6B1-2F7D-5DB6-A4AA-E156C68547C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78BFB1D-7DA0-C47B-AFCD-69845E3252AC}"/>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4" name="Footer Placeholder 3">
            <a:extLst>
              <a:ext uri="{FF2B5EF4-FFF2-40B4-BE49-F238E27FC236}">
                <a16:creationId xmlns:a16="http://schemas.microsoft.com/office/drawing/2014/main" id="{BC77D603-98AE-9526-45FE-F615150122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FC5B45-BCA4-6B7A-503D-ECF8A2AB6EDC}"/>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247339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F19E81-5582-354D-3760-F5B232512A5A}"/>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3" name="Footer Placeholder 2">
            <a:extLst>
              <a:ext uri="{FF2B5EF4-FFF2-40B4-BE49-F238E27FC236}">
                <a16:creationId xmlns:a16="http://schemas.microsoft.com/office/drawing/2014/main" id="{F9DFBF47-AD87-6B3F-7801-A1238C408F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5E0A53-341F-424B-30E5-CAF828E9FBA2}"/>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69023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E3BBE-3183-CE14-DEA6-B6D72C3F1C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ED8B0B5-F543-B551-8B14-7BA7EB69B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B2EAB1-5815-C5F6-399C-FDA6ECEE3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DF40FA-209D-90D6-B281-1E4034FC684C}"/>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6" name="Footer Placeholder 5">
            <a:extLst>
              <a:ext uri="{FF2B5EF4-FFF2-40B4-BE49-F238E27FC236}">
                <a16:creationId xmlns:a16="http://schemas.microsoft.com/office/drawing/2014/main" id="{90C299CE-ACD2-E2B4-E5FF-75914EEDE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E55F9-7819-2524-C9B0-04B2E2491B4D}"/>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260052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2987-8F82-AF8C-C2EA-33749F3AB1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103E826-5DED-1EE4-C3F3-66F55089CA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7FD38-4A2B-CFA8-19EE-0B9EABA51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4F44B2-1FA2-1B9A-9829-053DF91E0885}"/>
              </a:ext>
            </a:extLst>
          </p:cNvPr>
          <p:cNvSpPr>
            <a:spLocks noGrp="1"/>
          </p:cNvSpPr>
          <p:nvPr>
            <p:ph type="dt" sz="half" idx="10"/>
          </p:nvPr>
        </p:nvSpPr>
        <p:spPr/>
        <p:txBody>
          <a:bodyPr/>
          <a:lstStyle/>
          <a:p>
            <a:fld id="{3D2AE329-5AAD-EE49-A6E1-EA3C75BAE100}" type="datetimeFigureOut">
              <a:rPr lang="en-US" smtClean="0"/>
              <a:t>8/20/2025</a:t>
            </a:fld>
            <a:endParaRPr lang="en-US"/>
          </a:p>
        </p:txBody>
      </p:sp>
      <p:sp>
        <p:nvSpPr>
          <p:cNvPr id="6" name="Footer Placeholder 5">
            <a:extLst>
              <a:ext uri="{FF2B5EF4-FFF2-40B4-BE49-F238E27FC236}">
                <a16:creationId xmlns:a16="http://schemas.microsoft.com/office/drawing/2014/main" id="{80ECAC14-8E17-F5B9-047B-907722C65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12F15-C33B-1CA8-EE6A-D0B85D5DC4A0}"/>
              </a:ext>
            </a:extLst>
          </p:cNvPr>
          <p:cNvSpPr>
            <a:spLocks noGrp="1"/>
          </p:cNvSpPr>
          <p:nvPr>
            <p:ph type="sldNum" sz="quarter" idx="12"/>
          </p:nvPr>
        </p:nvSpPr>
        <p:spPr/>
        <p:txBody>
          <a:bodyPr/>
          <a:lstStyle/>
          <a:p>
            <a:fld id="{401D1CA7-6664-0F47-B6ED-3868C7A05222}" type="slidenum">
              <a:rPr lang="en-US" smtClean="0"/>
              <a:t>‹#›</a:t>
            </a:fld>
            <a:endParaRPr lang="en-US"/>
          </a:p>
        </p:txBody>
      </p:sp>
    </p:spTree>
    <p:extLst>
      <p:ext uri="{BB962C8B-B14F-4D97-AF65-F5344CB8AC3E}">
        <p14:creationId xmlns:p14="http://schemas.microsoft.com/office/powerpoint/2010/main" val="53240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4B88F-9022-1FDB-A0D9-0938ED427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BCF899-B6C6-68F6-14F4-C6FCF0F40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260546-5EE5-3FE9-8E02-1142B2D392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2AE329-5AAD-EE49-A6E1-EA3C75BAE100}" type="datetimeFigureOut">
              <a:rPr lang="en-US" smtClean="0"/>
              <a:t>8/20/2025</a:t>
            </a:fld>
            <a:endParaRPr lang="en-US"/>
          </a:p>
        </p:txBody>
      </p:sp>
      <p:sp>
        <p:nvSpPr>
          <p:cNvPr id="5" name="Footer Placeholder 4">
            <a:extLst>
              <a:ext uri="{FF2B5EF4-FFF2-40B4-BE49-F238E27FC236}">
                <a16:creationId xmlns:a16="http://schemas.microsoft.com/office/drawing/2014/main" id="{D38A0BB1-EDFB-EC16-76CA-03F41107D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11AF00-CD64-5547-B97D-989722310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1D1CA7-6664-0F47-B6ED-3868C7A05222}" type="slidenum">
              <a:rPr lang="en-US" smtClean="0"/>
              <a:t>‹#›</a:t>
            </a:fld>
            <a:endParaRPr lang="en-US"/>
          </a:p>
        </p:txBody>
      </p:sp>
    </p:spTree>
    <p:extLst>
      <p:ext uri="{BB962C8B-B14F-4D97-AF65-F5344CB8AC3E}">
        <p14:creationId xmlns:p14="http://schemas.microsoft.com/office/powerpoint/2010/main" val="2648338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reen-tourism.com/" TargetMode="External"/><Relationship Id="rId3" Type="http://schemas.microsoft.com/office/2007/relationships/hdphoto" Target="../media/hdphoto1.wdp"/><Relationship Id="rId7" Type="http://schemas.openxmlformats.org/officeDocument/2006/relationships/hyperlink" Target="https://www.mission-netzero.co.uk/"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s://www.nestle.co.uk/en-gb/sustainability/net-zero" TargetMode="External"/><Relationship Id="rId4" Type="http://schemas.openxmlformats.org/officeDocument/2006/relationships/image" Target="../media/image2.png"/><Relationship Id="rId9" Type="http://schemas.openxmlformats.org/officeDocument/2006/relationships/hyperlink" Target="https://netzerogo.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jpeg"/><Relationship Id="rId33" Type="http://schemas.openxmlformats.org/officeDocument/2006/relationships/image" Target="../media/image40.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jpeg"/><Relationship Id="rId37" Type="http://schemas.openxmlformats.org/officeDocument/2006/relationships/image" Target="../media/image44.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jpe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png"/><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4EA3C-BC25-EAD7-612B-E8ACC9F9D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B84372-393D-42AB-6796-93883A1A5B7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1242BA6-C331-7ACA-C539-AB91CEE324CE}"/>
              </a:ext>
            </a:extLst>
          </p:cNvPr>
          <p:cNvSpPr>
            <a:spLocks noGrp="1"/>
          </p:cNvSpPr>
          <p:nvPr>
            <p:ph type="subTitle" idx="1"/>
          </p:nvPr>
        </p:nvSpPr>
        <p:spPr/>
        <p:txBody>
          <a:bodyPr/>
          <a:lstStyle/>
          <a:p>
            <a:endParaRPr lang="en-US"/>
          </a:p>
        </p:txBody>
      </p:sp>
      <p:pic>
        <p:nvPicPr>
          <p:cNvPr id="4" name="Picture 3" descr="A blue abstract watercolor pattern on a white background">
            <a:extLst>
              <a:ext uri="{FF2B5EF4-FFF2-40B4-BE49-F238E27FC236}">
                <a16:creationId xmlns:a16="http://schemas.microsoft.com/office/drawing/2014/main" id="{5DE0749E-D54D-CB02-1EFF-0203928A5A1F}"/>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colorTemperature colorTemp="5300"/>
                    </a14:imgEffect>
                  </a14:imgLayer>
                </a14:imgProps>
              </a:ext>
            </a:extLst>
          </a:blip>
          <a:srcRect t="7865" b="7865"/>
          <a:stretch/>
        </p:blipFill>
        <p:spPr>
          <a:xfrm flipV="1">
            <a:off x="0" y="0"/>
            <a:ext cx="12192000" cy="6857990"/>
          </a:xfrm>
          <a:prstGeom prst="rect">
            <a:avLst/>
          </a:prstGeom>
        </p:spPr>
      </p:pic>
      <p:sp>
        <p:nvSpPr>
          <p:cNvPr id="5" name="TextBox 4">
            <a:extLst>
              <a:ext uri="{FF2B5EF4-FFF2-40B4-BE49-F238E27FC236}">
                <a16:creationId xmlns:a16="http://schemas.microsoft.com/office/drawing/2014/main" id="{831F9316-3318-C410-08DB-460B0BB4B2E3}"/>
              </a:ext>
            </a:extLst>
          </p:cNvPr>
          <p:cNvSpPr txBox="1"/>
          <p:nvPr/>
        </p:nvSpPr>
        <p:spPr>
          <a:xfrm>
            <a:off x="855158" y="585116"/>
            <a:ext cx="57034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itchFamily="2" charset="0"/>
                <a:ea typeface="+mn-ea"/>
                <a:cs typeface="+mn-cs"/>
              </a:rPr>
              <a:t>Sustainability: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itchFamily="2" charset="0"/>
                <a:ea typeface="+mn-ea"/>
                <a:cs typeface="+mn-cs"/>
              </a:rPr>
              <a:t>ESG info &amp; insights</a:t>
            </a:r>
          </a:p>
        </p:txBody>
      </p:sp>
      <p:pic>
        <p:nvPicPr>
          <p:cNvPr id="6" name="Picture 5" descr="A black background with blue text">
            <a:extLst>
              <a:ext uri="{FF2B5EF4-FFF2-40B4-BE49-F238E27FC236}">
                <a16:creationId xmlns:a16="http://schemas.microsoft.com/office/drawing/2014/main" id="{10B87171-37A4-EBC0-9942-6CC1381FBDBC}"/>
              </a:ext>
            </a:extLst>
          </p:cNvPr>
          <p:cNvPicPr>
            <a:picLocks noChangeAspect="1"/>
          </p:cNvPicPr>
          <p:nvPr/>
        </p:nvPicPr>
        <p:blipFill rotWithShape="1">
          <a:blip r:embed="rId4">
            <a:extLst>
              <a:ext uri="{28A0092B-C50C-407E-A947-70E740481C1C}">
                <a14:useLocalDpi xmlns:a14="http://schemas.microsoft.com/office/drawing/2010/main" val="0"/>
              </a:ext>
            </a:extLst>
          </a:blip>
          <a:srcRect t="28110" r="-1247" b="28343"/>
          <a:stretch/>
        </p:blipFill>
        <p:spPr>
          <a:xfrm>
            <a:off x="9898022" y="188756"/>
            <a:ext cx="2257117" cy="686316"/>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1F5F5C44-CF6D-0E38-6399-2D5413E53E91}"/>
              </a:ext>
            </a:extLst>
          </p:cNvPr>
          <p:cNvPicPr>
            <a:picLocks noChangeAspect="1"/>
          </p:cNvPicPr>
          <p:nvPr/>
        </p:nvPicPr>
        <p:blipFill>
          <a:blip r:embed="rId5">
            <a:duotone>
              <a:prstClr val="black"/>
              <a:srgbClr val="002060">
                <a:tint val="45000"/>
                <a:satMod val="400000"/>
              </a:srgbClr>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1" y="4844385"/>
            <a:ext cx="12191999" cy="2013615"/>
          </a:xfrm>
          <a:prstGeom prst="rect">
            <a:avLst/>
          </a:prstGeom>
        </p:spPr>
      </p:pic>
      <p:sp>
        <p:nvSpPr>
          <p:cNvPr id="8" name="TextBox 7">
            <a:extLst>
              <a:ext uri="{FF2B5EF4-FFF2-40B4-BE49-F238E27FC236}">
                <a16:creationId xmlns:a16="http://schemas.microsoft.com/office/drawing/2014/main" id="{69300EDA-252C-9CD5-2E8E-848E7CD2887B}"/>
              </a:ext>
            </a:extLst>
          </p:cNvPr>
          <p:cNvSpPr txBox="1"/>
          <p:nvPr/>
        </p:nvSpPr>
        <p:spPr>
          <a:xfrm>
            <a:off x="855158" y="2209966"/>
            <a:ext cx="1115002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Facilitator guide:</a:t>
            </a:r>
          </a:p>
          <a:p>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This resource may be used by an educator or Hospitality Connect </a:t>
            </a:r>
            <a:r>
              <a:rPr lang="en-GB" dirty="0">
                <a:solidFill>
                  <a:prstClr val="black"/>
                </a:solidFill>
                <a:latin typeface="Aptos" panose="02110004020202020204"/>
              </a:rPr>
              <a:t>A</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mbassador</a:t>
            </a:r>
            <a:r>
              <a:rPr lang="en-GB" dirty="0">
                <a:solidFill>
                  <a:prstClr val="black"/>
                </a:solidFill>
                <a:latin typeface="Aptos" panose="02110004020202020204"/>
              </a:rPr>
              <a:t>.  We recommend that this content is used within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a:t>
            </a:r>
            <a:r>
              <a:rPr lang="en-GB" dirty="0"/>
              <a:t> Business Studies and / or Geography class in order to address sustainability measures within hospitality as a spotlight sector.</a:t>
            </a:r>
            <a:r>
              <a:rPr lang="en-GB" dirty="0">
                <a:solidFill>
                  <a:prstClr val="black"/>
                </a:solidFill>
                <a:latin typeface="Aptos" panose="02110004020202020204"/>
              </a:rPr>
              <a:t>  </a:t>
            </a:r>
            <a:r>
              <a:rPr lang="en-GB" dirty="0"/>
              <a:t>You are welcome to adapt this information to match your curriculum unit requirements. </a:t>
            </a:r>
          </a:p>
          <a:p>
            <a:endParaRPr lang="en-GB" dirty="0"/>
          </a:p>
          <a:p>
            <a:r>
              <a:rPr lang="en-GB" dirty="0"/>
              <a:t>This resource was kindly compiled by </a:t>
            </a:r>
            <a:r>
              <a:rPr lang="en-GB" b="1" dirty="0"/>
              <a:t>Simon Catterick, </a:t>
            </a:r>
            <a:r>
              <a:rPr lang="en-GB" dirty="0"/>
              <a:t>Founder and Chief Executive Officer of </a:t>
            </a:r>
            <a:r>
              <a:rPr lang="en-GB" dirty="0">
                <a:hlinkClick r:id="rId7"/>
              </a:rPr>
              <a:t>mission-netzero.co.uk</a:t>
            </a:r>
            <a:r>
              <a:rPr lang="en-GB" dirty="0"/>
              <a:t>  You may also find the following links useful:</a:t>
            </a:r>
          </a:p>
          <a:p>
            <a:endParaRPr lang="en-GB" dirty="0"/>
          </a:p>
          <a:p>
            <a:r>
              <a:rPr lang="en-GB" dirty="0"/>
              <a:t>Green tourism awards:  </a:t>
            </a:r>
            <a:r>
              <a:rPr lang="en-GB" dirty="0">
                <a:hlinkClick r:id="rId8"/>
              </a:rPr>
              <a:t>Home - Green Tourism</a:t>
            </a:r>
            <a:r>
              <a:rPr lang="en-GB" dirty="0"/>
              <a:t> 	Net Zero Go (UK Local Authorities): </a:t>
            </a:r>
            <a:r>
              <a:rPr lang="en-GB" dirty="0">
                <a:hlinkClick r:id="rId9"/>
              </a:rPr>
              <a:t>Home - Net Zero Go</a:t>
            </a:r>
            <a:endParaRPr lang="en-GB" dirty="0"/>
          </a:p>
          <a:p>
            <a:r>
              <a:rPr lang="en-GB" dirty="0"/>
              <a:t>Nestle ‘road to net zero’:  </a:t>
            </a:r>
            <a:r>
              <a:rPr lang="en-GB" dirty="0">
                <a:hlinkClick r:id="rId10"/>
              </a:rPr>
              <a:t>Our Net Zero roadmap | Nestlé UK &amp; Ireland</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6" name="Picture 2" descr="Mission : Net Zero – World Sustainable Hospitality Alliance">
            <a:extLst>
              <a:ext uri="{FF2B5EF4-FFF2-40B4-BE49-F238E27FC236}">
                <a16:creationId xmlns:a16="http://schemas.microsoft.com/office/drawing/2014/main" id="{E5C1F2FA-824C-B030-9852-7D6A50359A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829" y="1220668"/>
            <a:ext cx="5338916" cy="60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22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392;p17">
            <a:extLst>
              <a:ext uri="{FF2B5EF4-FFF2-40B4-BE49-F238E27FC236}">
                <a16:creationId xmlns:a16="http://schemas.microsoft.com/office/drawing/2014/main" id="{20DF407F-B9CB-54E4-5565-514B1FC59EE9}"/>
              </a:ext>
            </a:extLst>
          </p:cNvPr>
          <p:cNvSpPr/>
          <p:nvPr/>
        </p:nvSpPr>
        <p:spPr>
          <a:xfrm rot="5400000">
            <a:off x="2701892" y="2436711"/>
            <a:ext cx="3858337" cy="26802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5" name="Google Shape;392;p17">
            <a:extLst>
              <a:ext uri="{FF2B5EF4-FFF2-40B4-BE49-F238E27FC236}">
                <a16:creationId xmlns:a16="http://schemas.microsoft.com/office/drawing/2014/main" id="{99EB4CB6-8EE5-3898-FAED-2FF76930A0AF}"/>
              </a:ext>
            </a:extLst>
          </p:cNvPr>
          <p:cNvSpPr/>
          <p:nvPr/>
        </p:nvSpPr>
        <p:spPr>
          <a:xfrm rot="5400000">
            <a:off x="5514922" y="2436712"/>
            <a:ext cx="3858337" cy="26802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6" name="Google Shape;392;p17">
            <a:extLst>
              <a:ext uri="{FF2B5EF4-FFF2-40B4-BE49-F238E27FC236}">
                <a16:creationId xmlns:a16="http://schemas.microsoft.com/office/drawing/2014/main" id="{01099F53-9C01-E3DD-E5AB-403A7AA8427F}"/>
              </a:ext>
            </a:extLst>
          </p:cNvPr>
          <p:cNvSpPr/>
          <p:nvPr/>
        </p:nvSpPr>
        <p:spPr>
          <a:xfrm rot="5400000">
            <a:off x="8414833" y="2368302"/>
            <a:ext cx="3858341" cy="2817108"/>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1" name="Google Shape;392;p17">
            <a:extLst>
              <a:ext uri="{FF2B5EF4-FFF2-40B4-BE49-F238E27FC236}">
                <a16:creationId xmlns:a16="http://schemas.microsoft.com/office/drawing/2014/main" id="{3BE3B9EE-AFA9-143D-A5BF-369FB0458CB8}"/>
              </a:ext>
            </a:extLst>
          </p:cNvPr>
          <p:cNvSpPr/>
          <p:nvPr/>
        </p:nvSpPr>
        <p:spPr>
          <a:xfrm rot="5400000">
            <a:off x="-149591" y="2436709"/>
            <a:ext cx="3858337" cy="26802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2" name="Google Shape;392;p17">
            <a:extLst>
              <a:ext uri="{FF2B5EF4-FFF2-40B4-BE49-F238E27FC236}">
                <a16:creationId xmlns:a16="http://schemas.microsoft.com/office/drawing/2014/main" id="{165B77DC-1D3F-94C9-4DBB-779429B3092F}"/>
              </a:ext>
            </a:extLst>
          </p:cNvPr>
          <p:cNvSpPr/>
          <p:nvPr/>
        </p:nvSpPr>
        <p:spPr>
          <a:xfrm rot="16200000" flipV="1">
            <a:off x="5809552" y="-23239"/>
            <a:ext cx="572896" cy="11313119"/>
          </a:xfrm>
          <a:prstGeom prst="round1Rect">
            <a:avLst/>
          </a:prstGeom>
          <a:gradFill>
            <a:gsLst>
              <a:gs pos="0">
                <a:srgbClr val="007188"/>
              </a:gs>
              <a:gs pos="50000">
                <a:srgbClr val="007F6F"/>
              </a:gs>
              <a:gs pos="82000">
                <a:srgbClr val="008E55"/>
              </a:gs>
              <a:gs pos="96000">
                <a:srgbClr val="009D3A"/>
              </a:gs>
              <a:gs pos="100000">
                <a:srgbClr val="009D3A"/>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E14D3FE3-E716-C1F8-C6D3-5669CD6B9A78}"/>
              </a:ext>
            </a:extLst>
          </p:cNvPr>
          <p:cNvSpPr txBox="1"/>
          <p:nvPr/>
        </p:nvSpPr>
        <p:spPr>
          <a:xfrm>
            <a:off x="348342" y="1151981"/>
            <a:ext cx="10722429" cy="600164"/>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What is ESG? </a:t>
            </a:r>
            <a:r>
              <a:rPr lang="en-GB" sz="1100" i="1"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Environmental, Social, and Governance (ESG) – a framework for managing a hotel’s impacts on people, planet, and ethical business practices.</a:t>
            </a:r>
          </a:p>
          <a:p>
            <a:pPr algn="l"/>
            <a:endParaRPr lang="en-GB" sz="1100" i="1"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Why ESG Matters Now: Key UK Hospitality Facts</a:t>
            </a:r>
            <a:endParaRPr lang="en-US" sz="11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711588" cy="707886"/>
          </a:xfrm>
          <a:prstGeom prst="rect">
            <a:avLst/>
          </a:prstGeom>
          <a:noFill/>
        </p:spPr>
        <p:txBody>
          <a:bodyPr wrap="square">
            <a:spAutoFit/>
          </a:bodyPr>
          <a:lstStyle/>
          <a:p>
            <a:pPr algn="l"/>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The Case for ESG Action in Manchester’s Hotel Sector</a:t>
            </a:r>
            <a:br>
              <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Addressing Environmental and Social Priorities to Protect Value and Meet Guest Expectations</a:t>
            </a:r>
            <a:endPar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E9ACE6B5-8566-11D8-73C4-7DD609E2150B}"/>
              </a:ext>
            </a:extLst>
          </p:cNvPr>
          <p:cNvSpPr txBox="1"/>
          <p:nvPr/>
        </p:nvSpPr>
        <p:spPr>
          <a:xfrm>
            <a:off x="541420" y="1926446"/>
            <a:ext cx="2566737" cy="35214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dirty="0">
                <a:ln>
                  <a:noFill/>
                </a:ln>
                <a:solidFill>
                  <a:srgbClr val="009D3A"/>
                </a:solidFill>
                <a:effectLst/>
                <a:uLnTx/>
                <a:uFillTx/>
                <a:latin typeface="Helvetica Neue" panose="02000503000000020004" pitchFamily="2" charset="0"/>
                <a:ea typeface="Helvetica Neue" panose="02000503000000020004" pitchFamily="2" charset="0"/>
                <a:cs typeface="Helvetica Neue" panose="02000503000000020004" pitchFamily="2" charset="0"/>
              </a:rPr>
              <a:t>Energy Use</a:t>
            </a:r>
            <a:endParaRPr kumimoji="0" lang="en-GB" sz="1200" b="0" i="0" u="none" strike="noStrike" kern="1200" cap="none" spc="0" normalizeH="0" baseline="0" noProof="0" dirty="0">
              <a:ln>
                <a:noFill/>
              </a:ln>
              <a:solidFill>
                <a:srgbClr val="009D3A"/>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GB" sz="100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Hotels account for around 3% of UK commercial energy consumption (Carbon Trust)</a:t>
            </a:r>
          </a:p>
          <a:p>
            <a:pPr marL="171450" marR="0" lvl="0" indent="-171450"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GB" sz="100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Energy is typically the second largest operating cost after staffing</a:t>
            </a:r>
          </a:p>
          <a:p>
            <a:pPr marL="171450" marR="0" lvl="0" indent="-171450"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GB" sz="100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Greater Manchester has set a target to become a zero-carbon city-region by 2038, which means hotels must significantly cut emissions to align with this carbon neutrality goal.</a:t>
            </a:r>
          </a:p>
          <a:p>
            <a:pPr marL="171450" marR="0" lvl="0" indent="-171450"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Taking action: </a:t>
            </a:r>
            <a:r>
              <a:rPr kumimoji="0" lang="en-GB" sz="100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installing efficient heating, LED lighting, and smart controls can cut energy bills by up to 30%, boosting net operating income</a:t>
            </a:r>
          </a:p>
          <a:p>
            <a:pPr marL="171450" marR="0" lvl="0" indent="-171450"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Differentiation: </a:t>
            </a:r>
            <a:r>
              <a:rPr kumimoji="0" lang="en-GB" sz="100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guests increasingly choose hotels with clear carbon-reduction measures; 82% of travellers say sustainable travel is important to them (Google, 2023)</a:t>
            </a:r>
          </a:p>
          <a:p>
            <a:endParaRPr lang="en-US" sz="1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70AEE4AE-ABBA-7B90-93AA-9C03D4E26E52}"/>
              </a:ext>
            </a:extLst>
          </p:cNvPr>
          <p:cNvSpPr txBox="1"/>
          <p:nvPr/>
        </p:nvSpPr>
        <p:spPr>
          <a:xfrm>
            <a:off x="3385996" y="1926446"/>
            <a:ext cx="2566737" cy="2392963"/>
          </a:xfrm>
          <a:prstGeom prst="rect">
            <a:avLst/>
          </a:prstGeom>
          <a:noFill/>
        </p:spPr>
        <p:txBody>
          <a:bodyPr wrap="square" lIns="0" rtlCol="0">
            <a:spAutoFit/>
          </a:bodyPr>
          <a:lstStyle/>
          <a:p>
            <a:pPr algn="l">
              <a:spcAft>
                <a:spcPts val="300"/>
              </a:spcAft>
            </a:pPr>
            <a:r>
              <a:rPr lang="en-GB" sz="12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Water Use</a:t>
            </a:r>
            <a:endParaRPr lang="en-GB" sz="12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Average hotel guest consumes 180–300 litres of water per night (DEFRA)</a:t>
            </a: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Leaks and outdated fittings can waste up to 30% of water use</a:t>
            </a:r>
          </a:p>
          <a:p>
            <a:pPr marL="171450" indent="-171450" algn="l">
              <a:spcAft>
                <a:spcPts val="150"/>
              </a:spcAft>
              <a:buFont typeface="Arial" panose="020B0604020202020204" pitchFamily="34" charset="0"/>
              <a:buChar cha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Taking action: </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installing low-flow showers, taps, and monitoring leaks reduces water bills and sewerage charges</a:t>
            </a:r>
          </a:p>
          <a:p>
            <a:pPr marL="171450" indent="-171450" algn="l">
              <a:spcAft>
                <a:spcPts val="150"/>
              </a:spcAft>
              <a:buFont typeface="Arial" panose="020B0604020202020204" pitchFamily="34" charset="0"/>
              <a:buChar cha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Differentiation: </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sustainability-minded guests and corporate bookers value water stewardship credentials; 65% of travellers feel better staying in certified sustainable properties (</a:t>
            </a:r>
            <a:r>
              <a:rPr lang="en-GB" sz="1000" dirty="0" err="1">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Booking.com</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2024)</a:t>
            </a:r>
          </a:p>
        </p:txBody>
      </p:sp>
      <p:sp>
        <p:nvSpPr>
          <p:cNvPr id="10" name="TextBox 9">
            <a:extLst>
              <a:ext uri="{FF2B5EF4-FFF2-40B4-BE49-F238E27FC236}">
                <a16:creationId xmlns:a16="http://schemas.microsoft.com/office/drawing/2014/main" id="{951FB2D1-A99B-D7FC-860C-15C8EE855454}"/>
              </a:ext>
            </a:extLst>
          </p:cNvPr>
          <p:cNvSpPr txBox="1"/>
          <p:nvPr/>
        </p:nvSpPr>
        <p:spPr>
          <a:xfrm>
            <a:off x="6217494" y="1926446"/>
            <a:ext cx="2566737" cy="2880276"/>
          </a:xfrm>
          <a:prstGeom prst="rect">
            <a:avLst/>
          </a:prstGeom>
          <a:noFill/>
        </p:spPr>
        <p:txBody>
          <a:bodyPr wrap="square" lIns="0" rtlCol="0">
            <a:spAutoFit/>
          </a:bodyPr>
          <a:lstStyle/>
          <a:p>
            <a:pPr algn="l">
              <a:spcAft>
                <a:spcPts val="300"/>
              </a:spcAft>
            </a:pPr>
            <a:r>
              <a:rPr lang="en-GB" sz="12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Waste</a:t>
            </a:r>
            <a:endParaRPr lang="en-GB" sz="12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UK hotels generate nearly 290,000 tonnes of waste annually, including around 79,000 tonnes of food waste (WRAP)</a:t>
            </a: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Average waste production is around 1kg per guest per night</a:t>
            </a: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Disposal costs are rising due to landfill taxes</a:t>
            </a:r>
          </a:p>
          <a:p>
            <a:pPr marL="171450" indent="-171450" algn="l">
              <a:spcAft>
                <a:spcPts val="150"/>
              </a:spcAft>
              <a:buFont typeface="Arial" panose="020B0604020202020204" pitchFamily="34" charset="0"/>
              <a:buChar cha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Taking action: </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food waste reduction </a:t>
            </a:r>
            <a:b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b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and better recycling lowers disposal costs and protects margins</a:t>
            </a:r>
          </a:p>
          <a:p>
            <a:pPr marL="171450" indent="-171450" algn="l">
              <a:spcAft>
                <a:spcPts val="150"/>
              </a:spcAft>
              <a:buFont typeface="Arial" panose="020B0604020202020204" pitchFamily="34" charset="0"/>
              <a:buChar cha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Differentiation: </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demonstrating waste reduction aligns with guest expectations and brand sustainability messaging; </a:t>
            </a:r>
            <a:b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b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59% of travellers want to filter for certified sustainable stays when booking (</a:t>
            </a:r>
            <a:r>
              <a:rPr lang="en-GB" sz="1000" dirty="0" err="1">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Booking.com</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2024)</a:t>
            </a:r>
          </a:p>
        </p:txBody>
      </p:sp>
      <p:sp>
        <p:nvSpPr>
          <p:cNvPr id="11" name="TextBox 10">
            <a:extLst>
              <a:ext uri="{FF2B5EF4-FFF2-40B4-BE49-F238E27FC236}">
                <a16:creationId xmlns:a16="http://schemas.microsoft.com/office/drawing/2014/main" id="{4213FF4B-1844-1F05-836E-BA16E2E31B4C}"/>
              </a:ext>
            </a:extLst>
          </p:cNvPr>
          <p:cNvSpPr txBox="1"/>
          <p:nvPr/>
        </p:nvSpPr>
        <p:spPr>
          <a:xfrm>
            <a:off x="9048992" y="1926446"/>
            <a:ext cx="2668128" cy="3188052"/>
          </a:xfrm>
          <a:prstGeom prst="rect">
            <a:avLst/>
          </a:prstGeom>
          <a:noFill/>
        </p:spPr>
        <p:txBody>
          <a:bodyPr wrap="square" lIns="0" rtlCol="0">
            <a:spAutoFit/>
          </a:bodyPr>
          <a:lstStyle/>
          <a:p>
            <a:pPr algn="l">
              <a:spcAft>
                <a:spcPts val="300"/>
              </a:spcAft>
            </a:pPr>
            <a:r>
              <a:rPr lang="en-GB" sz="12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Social Sustainability</a:t>
            </a:r>
            <a:endParaRPr lang="en-GB" sz="12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Hospitality is a major Manchester employer, supporting 30,000+ local jobs (Marketing Manchester)</a:t>
            </a: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ESG initiatives promote fair pay, skills development, and community engagement – vital for attracting and retaining talent</a:t>
            </a:r>
          </a:p>
          <a:p>
            <a:pPr marL="171450" indent="-171450" algn="l">
              <a:spcAft>
                <a:spcPts val="15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Manchester’s £1-per-room City Visitor Charge signals rising stakeholder expectations for hospitality to contribute to the local economy and community</a:t>
            </a:r>
          </a:p>
          <a:p>
            <a:pPr marL="171450" indent="-171450" algn="l">
              <a:spcAft>
                <a:spcPts val="150"/>
              </a:spcAft>
              <a:buFont typeface="Arial" panose="020B0604020202020204" pitchFamily="34" charset="0"/>
              <a:buChar cha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Taking action: </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investing in fair wages, local partnerships, and staff training boosts retention and cuts recruitment costs</a:t>
            </a:r>
          </a:p>
          <a:p>
            <a:pPr marL="171450" indent="-171450" algn="l">
              <a:buFont typeface="Arial" panose="020B0604020202020204" pitchFamily="34" charset="0"/>
              <a:buChar char="•"/>
            </a:pPr>
            <a:r>
              <a:rPr kumimoji="0" lang="en-GB" sz="1000" b="1" u="none" strike="noStrike" kern="1200" cap="none" spc="0" normalizeH="0" baseline="0" noProof="0" dirty="0">
                <a:ln>
                  <a:noFill/>
                </a:ln>
                <a:solidFill>
                  <a:srgbClr val="0E0C23"/>
                </a:solidFill>
                <a:effectLst/>
                <a:uLnTx/>
                <a:uFillTx/>
                <a:latin typeface="Helvetica Neue" panose="02000503000000020004" pitchFamily="2" charset="0"/>
                <a:ea typeface="Helvetica Neue" panose="02000503000000020004" pitchFamily="2" charset="0"/>
                <a:cs typeface="Helvetica Neue" panose="02000503000000020004" pitchFamily="2" charset="0"/>
              </a:rPr>
              <a:t>Differentiation: </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 socially responsible culture builds loyalty among guests, staff, and the community; 82% of travellers value positive social impact in sustainable travel (Google, 2023)</a:t>
            </a:r>
          </a:p>
        </p:txBody>
      </p:sp>
      <p:sp>
        <p:nvSpPr>
          <p:cNvPr id="12" name="TextBox 11">
            <a:extLst>
              <a:ext uri="{FF2B5EF4-FFF2-40B4-BE49-F238E27FC236}">
                <a16:creationId xmlns:a16="http://schemas.microsoft.com/office/drawing/2014/main" id="{1E854613-C944-E051-B170-3B449F48510C}"/>
              </a:ext>
            </a:extLst>
          </p:cNvPr>
          <p:cNvSpPr txBox="1"/>
          <p:nvPr/>
        </p:nvSpPr>
        <p:spPr>
          <a:xfrm>
            <a:off x="474880" y="5398744"/>
            <a:ext cx="8129911" cy="430887"/>
          </a:xfrm>
          <a:prstGeom prst="rect">
            <a:avLst/>
          </a:prstGeom>
          <a:noFill/>
        </p:spPr>
        <p:txBody>
          <a:bodyPr wrap="square" rtlCol="0">
            <a:spAutoFit/>
          </a:bodyPr>
          <a:lstStyle/>
          <a:p>
            <a:pPr algn="l"/>
            <a:r>
              <a:rPr lang="en-GB" sz="11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Manchester’s hospitality community can lead the way by embedding ESG strategies that protect business resilience, enhance guest trust, and support local climate and social ambitions.</a:t>
            </a:r>
            <a:endParaRPr lang="en-US" sz="1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7" name="Group 16">
            <a:extLst>
              <a:ext uri="{FF2B5EF4-FFF2-40B4-BE49-F238E27FC236}">
                <a16:creationId xmlns:a16="http://schemas.microsoft.com/office/drawing/2014/main" id="{3281DBCB-B48B-3DAE-61DD-20894F728DA6}"/>
              </a:ext>
            </a:extLst>
          </p:cNvPr>
          <p:cNvGrpSpPr/>
          <p:nvPr/>
        </p:nvGrpSpPr>
        <p:grpSpPr>
          <a:xfrm>
            <a:off x="-2794" y="5908692"/>
            <a:ext cx="12191797" cy="950738"/>
            <a:chOff x="-2794" y="5908692"/>
            <a:chExt cx="12191797" cy="950738"/>
          </a:xfrm>
        </p:grpSpPr>
        <p:sp>
          <p:nvSpPr>
            <p:cNvPr id="18" name="Rectangle 17">
              <a:extLst>
                <a:ext uri="{FF2B5EF4-FFF2-40B4-BE49-F238E27FC236}">
                  <a16:creationId xmlns:a16="http://schemas.microsoft.com/office/drawing/2014/main" id="{B2AC9804-712A-549A-21EA-7AD7BCF72678}"/>
                </a:ext>
              </a:extLst>
            </p:cNvPr>
            <p:cNvSpPr/>
            <p:nvPr/>
          </p:nvSpPr>
          <p:spPr>
            <a:xfrm>
              <a:off x="-2794" y="5908692"/>
              <a:ext cx="12191797" cy="9507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a typeface="Calibri"/>
                <a:cs typeface="Calibri"/>
              </a:endParaRPr>
            </a:p>
          </p:txBody>
        </p:sp>
        <p:pic>
          <p:nvPicPr>
            <p:cNvPr id="19" name="Picture 4" descr="A close-up of a logo&#10;&#10;AI-generated content may be incorrect.">
              <a:extLst>
                <a:ext uri="{FF2B5EF4-FFF2-40B4-BE49-F238E27FC236}">
                  <a16:creationId xmlns:a16="http://schemas.microsoft.com/office/drawing/2014/main" id="{CA2322EA-5280-92AF-92E2-286F8F340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923"/>
            <a:stretch>
              <a:fillRect/>
            </a:stretch>
          </p:blipFill>
          <p:spPr bwMode="auto">
            <a:xfrm>
              <a:off x="330305" y="6068967"/>
              <a:ext cx="2998623" cy="629997"/>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0" name="Picture 19" descr="A black text on a white background&#10;&#10;AI-generated content may be incorrect.">
            <a:extLst>
              <a:ext uri="{FF2B5EF4-FFF2-40B4-BE49-F238E27FC236}">
                <a16:creationId xmlns:a16="http://schemas.microsoft.com/office/drawing/2014/main" id="{1BBD63C1-3C54-7CDF-FDB1-A2D0D37F9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463" y="6068967"/>
            <a:ext cx="2327467" cy="688577"/>
          </a:xfrm>
          <a:prstGeom prst="rect">
            <a:avLst/>
          </a:prstGeom>
        </p:spPr>
      </p:pic>
      <p:pic>
        <p:nvPicPr>
          <p:cNvPr id="23" name="Graphic 22">
            <a:extLst>
              <a:ext uri="{FF2B5EF4-FFF2-40B4-BE49-F238E27FC236}">
                <a16:creationId xmlns:a16="http://schemas.microsoft.com/office/drawing/2014/main" id="{ED907F87-DC9F-95BC-32F8-DB7C178AA6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880" y="8525715"/>
            <a:ext cx="290286" cy="290286"/>
          </a:xfrm>
          <a:prstGeom prst="rect">
            <a:avLst/>
          </a:prstGeom>
        </p:spPr>
      </p:pic>
      <p:sp>
        <p:nvSpPr>
          <p:cNvPr id="2" name="TextBox 1">
            <a:extLst>
              <a:ext uri="{FF2B5EF4-FFF2-40B4-BE49-F238E27FC236}">
                <a16:creationId xmlns:a16="http://schemas.microsoft.com/office/drawing/2014/main" id="{A57064E7-EF9B-A7D8-AA70-FBC9682D245F}"/>
              </a:ext>
            </a:extLst>
          </p:cNvPr>
          <p:cNvSpPr txBox="1"/>
          <p:nvPr/>
        </p:nvSpPr>
        <p:spPr>
          <a:xfrm>
            <a:off x="3942735" y="6312310"/>
            <a:ext cx="4992714" cy="276999"/>
          </a:xfrm>
          <a:prstGeom prst="rect">
            <a:avLst/>
          </a:prstGeom>
          <a:noFill/>
        </p:spPr>
        <p:txBody>
          <a:bodyPr wrap="square" rtlCol="0">
            <a:spAutoFit/>
          </a:bodyPr>
          <a:lstStyle/>
          <a:p>
            <a:r>
              <a:rPr lang="en-GB" sz="1200" i="1" dirty="0">
                <a:highlight>
                  <a:srgbClr val="FFFF00"/>
                </a:highlight>
              </a:rPr>
              <a:t>These slides were presented at Mcr Hoteliers Assoc meeting in July 2025.</a:t>
            </a:r>
          </a:p>
        </p:txBody>
      </p:sp>
    </p:spTree>
    <p:extLst>
      <p:ext uri="{BB962C8B-B14F-4D97-AF65-F5344CB8AC3E}">
        <p14:creationId xmlns:p14="http://schemas.microsoft.com/office/powerpoint/2010/main" val="585000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392;p17">
            <a:extLst>
              <a:ext uri="{FF2B5EF4-FFF2-40B4-BE49-F238E27FC236}">
                <a16:creationId xmlns:a16="http://schemas.microsoft.com/office/drawing/2014/main" id="{BF60CB0F-5CAE-9A24-A4A7-9BB6B53D9E07}"/>
              </a:ext>
            </a:extLst>
          </p:cNvPr>
          <p:cNvSpPr/>
          <p:nvPr/>
        </p:nvSpPr>
        <p:spPr>
          <a:xfrm rot="5400000">
            <a:off x="7128932" y="2630139"/>
            <a:ext cx="3647947"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4" name="Google Shape;392;p17">
            <a:extLst>
              <a:ext uri="{FF2B5EF4-FFF2-40B4-BE49-F238E27FC236}">
                <a16:creationId xmlns:a16="http://schemas.microsoft.com/office/drawing/2014/main" id="{03477580-2894-094F-D4E7-5EBB18BC7875}"/>
              </a:ext>
            </a:extLst>
          </p:cNvPr>
          <p:cNvSpPr/>
          <p:nvPr/>
        </p:nvSpPr>
        <p:spPr>
          <a:xfrm rot="5400000">
            <a:off x="8868234" y="2796010"/>
            <a:ext cx="3979692" cy="1785524"/>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9D3A"/>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8" name="Google Shape;392;p17">
            <a:extLst>
              <a:ext uri="{FF2B5EF4-FFF2-40B4-BE49-F238E27FC236}">
                <a16:creationId xmlns:a16="http://schemas.microsoft.com/office/drawing/2014/main" id="{518EB627-85E7-AF61-A194-67B779306E6A}"/>
              </a:ext>
            </a:extLst>
          </p:cNvPr>
          <p:cNvSpPr/>
          <p:nvPr/>
        </p:nvSpPr>
        <p:spPr>
          <a:xfrm rot="16200000" flipV="1">
            <a:off x="5808694" y="-22381"/>
            <a:ext cx="572896" cy="11311403"/>
          </a:xfrm>
          <a:prstGeom prst="round1Rect">
            <a:avLst/>
          </a:prstGeom>
          <a:gradFill>
            <a:gsLst>
              <a:gs pos="0">
                <a:srgbClr val="007188"/>
              </a:gs>
              <a:gs pos="50000">
                <a:srgbClr val="007F6F"/>
              </a:gs>
              <a:gs pos="82000">
                <a:srgbClr val="008E55"/>
              </a:gs>
              <a:gs pos="96000">
                <a:srgbClr val="009D3A"/>
              </a:gs>
              <a:gs pos="100000">
                <a:srgbClr val="009D3A"/>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9" name="Google Shape;392;p17">
            <a:extLst>
              <a:ext uri="{FF2B5EF4-FFF2-40B4-BE49-F238E27FC236}">
                <a16:creationId xmlns:a16="http://schemas.microsoft.com/office/drawing/2014/main" id="{E9DCCCB4-C780-0ED5-A84E-E933455E3113}"/>
              </a:ext>
            </a:extLst>
          </p:cNvPr>
          <p:cNvSpPr/>
          <p:nvPr/>
        </p:nvSpPr>
        <p:spPr>
          <a:xfrm rot="5400000">
            <a:off x="1413404" y="2630138"/>
            <a:ext cx="3647947"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0" name="Google Shape;392;p17">
            <a:extLst>
              <a:ext uri="{FF2B5EF4-FFF2-40B4-BE49-F238E27FC236}">
                <a16:creationId xmlns:a16="http://schemas.microsoft.com/office/drawing/2014/main" id="{1F49506A-3185-09C2-49C1-6B27F5275FE2}"/>
              </a:ext>
            </a:extLst>
          </p:cNvPr>
          <p:cNvSpPr/>
          <p:nvPr/>
        </p:nvSpPr>
        <p:spPr>
          <a:xfrm rot="5400000">
            <a:off x="3318582" y="2630135"/>
            <a:ext cx="3647944"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1" name="Google Shape;392;p17">
            <a:extLst>
              <a:ext uri="{FF2B5EF4-FFF2-40B4-BE49-F238E27FC236}">
                <a16:creationId xmlns:a16="http://schemas.microsoft.com/office/drawing/2014/main" id="{72E4756A-6F77-284F-A8DC-9A09E43B8452}"/>
              </a:ext>
            </a:extLst>
          </p:cNvPr>
          <p:cNvSpPr/>
          <p:nvPr/>
        </p:nvSpPr>
        <p:spPr>
          <a:xfrm rot="5400000">
            <a:off x="5223757" y="2630139"/>
            <a:ext cx="3647946"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2" name="Google Shape;392;p17">
            <a:extLst>
              <a:ext uri="{FF2B5EF4-FFF2-40B4-BE49-F238E27FC236}">
                <a16:creationId xmlns:a16="http://schemas.microsoft.com/office/drawing/2014/main" id="{66A29E1A-69F2-F48A-B545-5CAA6676F258}"/>
              </a:ext>
            </a:extLst>
          </p:cNvPr>
          <p:cNvSpPr/>
          <p:nvPr/>
        </p:nvSpPr>
        <p:spPr>
          <a:xfrm rot="5400000">
            <a:off x="-491772" y="2630135"/>
            <a:ext cx="3647947"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 name="TextBox 3">
            <a:extLst>
              <a:ext uri="{FF2B5EF4-FFF2-40B4-BE49-F238E27FC236}">
                <a16:creationId xmlns:a16="http://schemas.microsoft.com/office/drawing/2014/main" id="{E14D3FE3-E716-C1F8-C6D3-5669CD6B9A78}"/>
              </a:ext>
            </a:extLst>
          </p:cNvPr>
          <p:cNvSpPr txBox="1"/>
          <p:nvPr/>
        </p:nvSpPr>
        <p:spPr>
          <a:xfrm>
            <a:off x="348342" y="1179382"/>
            <a:ext cx="10722429" cy="261610"/>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Manchester’s hotel sector must go beyond token sustainability—here’s why informed ESG strategy matters:</a:t>
            </a:r>
          </a:p>
        </p:txBody>
      </p:sp>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310258" cy="707886"/>
          </a:xfrm>
          <a:prstGeom prst="rect">
            <a:avLst/>
          </a:prstGeom>
          <a:noFill/>
        </p:spPr>
        <p:txBody>
          <a:bodyPr wrap="square">
            <a:spAutoFit/>
          </a:bodyPr>
          <a:lstStyle/>
          <a:p>
            <a:pPr algn="l"/>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Why Hotel Managers Need an ESG Strategy</a:t>
            </a:r>
            <a:br>
              <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Meeting the Expectations of Owners, Investors, Brands, Guests, Teams, and Communities</a:t>
            </a:r>
            <a:endPar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E9ACE6B5-8566-11D8-73C4-7DD609E2150B}"/>
              </a:ext>
            </a:extLst>
          </p:cNvPr>
          <p:cNvSpPr txBox="1"/>
          <p:nvPr/>
        </p:nvSpPr>
        <p:spPr>
          <a:xfrm>
            <a:off x="455865" y="1774919"/>
            <a:ext cx="1726620" cy="3123932"/>
          </a:xfrm>
          <a:prstGeom prst="rect">
            <a:avLst/>
          </a:prstGeom>
          <a:noFill/>
        </p:spPr>
        <p:txBody>
          <a:bodyPr wrap="square" rtlCol="0">
            <a:spAutoFit/>
          </a:bodyPr>
          <a:lstStyle/>
          <a:p>
            <a:pPr algn="l"/>
            <a: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Owners &amp; Investors</a:t>
            </a:r>
            <a:b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11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Protect asset values and manage climate/social risks by using credible programmes &amp; certifications like EPC’s, BREEAM, Green Tourism and Green Key</a:t>
            </a: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Future-proof assets from tightening standards, such as Greater Manchester’s 2038 net‑zero target</a:t>
            </a: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“Sustainable hotels achieve up to 11% higher asset valuations compared to their peers.” (JLL, 2023)</a:t>
            </a:r>
          </a:p>
        </p:txBody>
      </p:sp>
      <p:sp>
        <p:nvSpPr>
          <p:cNvPr id="12" name="TextBox 11">
            <a:extLst>
              <a:ext uri="{FF2B5EF4-FFF2-40B4-BE49-F238E27FC236}">
                <a16:creationId xmlns:a16="http://schemas.microsoft.com/office/drawing/2014/main" id="{1E854613-C944-E051-B170-3B449F48510C}"/>
              </a:ext>
            </a:extLst>
          </p:cNvPr>
          <p:cNvSpPr txBox="1"/>
          <p:nvPr/>
        </p:nvSpPr>
        <p:spPr>
          <a:xfrm>
            <a:off x="493425" y="5407867"/>
            <a:ext cx="8129911" cy="430887"/>
          </a:xfrm>
          <a:prstGeom prst="rect">
            <a:avLst/>
          </a:prstGeom>
          <a:noFill/>
        </p:spPr>
        <p:txBody>
          <a:bodyPr wrap="square" rtlCol="0">
            <a:spAutoFit/>
          </a:bodyPr>
          <a:lstStyle/>
          <a:p>
            <a:pPr algn="l"/>
            <a:r>
              <a:rPr lang="en-GB" sz="11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Demonstrates strategic alignment of sustainable building and operations – enhancing credibility, stakeholder confidence, and competitive edge in Manchester’s hospitality market.</a:t>
            </a:r>
            <a:endParaRPr lang="en-US" sz="1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4BB06DFD-C3C8-B972-9299-25D9F02837D1}"/>
              </a:ext>
            </a:extLst>
          </p:cNvPr>
          <p:cNvSpPr txBox="1"/>
          <p:nvPr/>
        </p:nvSpPr>
        <p:spPr>
          <a:xfrm>
            <a:off x="2374488" y="1774919"/>
            <a:ext cx="1722240" cy="2469907"/>
          </a:xfrm>
          <a:prstGeom prst="rect">
            <a:avLst/>
          </a:prstGeom>
          <a:noFill/>
        </p:spPr>
        <p:txBody>
          <a:bodyPr wrap="square" rtlCol="0">
            <a:spAutoFit/>
          </a:bodyPr>
          <a:lstStyle/>
          <a:p>
            <a:pPr algn="l"/>
            <a: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Brands</a:t>
            </a:r>
            <a:b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(Global &amp; Independent)</a:t>
            </a:r>
            <a:br>
              <a:rPr lang="en-GB" sz="10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10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Require reputable third-party certifications aligned with proprietary ESG programmes </a:t>
            </a:r>
            <a:r>
              <a:rPr lang="en-GB" sz="1000" dirty="0" err="1">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Hiltons – Travel With Purpose scheme, for consistent, scalable ESG delivery</a:t>
            </a: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Demand transparent ESG reporting aligned to recognised frameworks and KPIs</a:t>
            </a:r>
          </a:p>
        </p:txBody>
      </p:sp>
      <p:sp>
        <p:nvSpPr>
          <p:cNvPr id="3" name="TextBox 2">
            <a:extLst>
              <a:ext uri="{FF2B5EF4-FFF2-40B4-BE49-F238E27FC236}">
                <a16:creationId xmlns:a16="http://schemas.microsoft.com/office/drawing/2014/main" id="{97785AA9-62AC-8820-B50B-19544702C9E6}"/>
              </a:ext>
            </a:extLst>
          </p:cNvPr>
          <p:cNvSpPr txBox="1"/>
          <p:nvPr/>
        </p:nvSpPr>
        <p:spPr>
          <a:xfrm>
            <a:off x="4262827" y="1774919"/>
            <a:ext cx="1772488" cy="2946961"/>
          </a:xfrm>
          <a:prstGeom prst="rect">
            <a:avLst/>
          </a:prstGeom>
          <a:noFill/>
        </p:spPr>
        <p:txBody>
          <a:bodyPr wrap="square" rtlCol="0">
            <a:spAutoFit/>
          </a:bodyPr>
          <a:lstStyle/>
          <a:p>
            <a:pPr algn="l"/>
            <a: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Corporate Bookers (RFPs)</a:t>
            </a:r>
            <a:b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11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According to </a:t>
            </a:r>
            <a:r>
              <a:rPr lang="en-GB" sz="1000" dirty="0" err="1">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Booking.com</a:t>
            </a: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76% of travellers intend to travel more sustainably, and 45% find sustainable accommodations more appealing – driving corporate RFPs to prioritise hotels with credible ESG credentials</a:t>
            </a: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Industry specific third-party certification provides a clear advantage in competitive RFPs</a:t>
            </a:r>
          </a:p>
        </p:txBody>
      </p:sp>
      <p:sp>
        <p:nvSpPr>
          <p:cNvPr id="5" name="TextBox 4">
            <a:extLst>
              <a:ext uri="{FF2B5EF4-FFF2-40B4-BE49-F238E27FC236}">
                <a16:creationId xmlns:a16="http://schemas.microsoft.com/office/drawing/2014/main" id="{66375255-E3D4-E43E-F940-24C84A56F663}"/>
              </a:ext>
            </a:extLst>
          </p:cNvPr>
          <p:cNvSpPr txBox="1"/>
          <p:nvPr/>
        </p:nvSpPr>
        <p:spPr>
          <a:xfrm>
            <a:off x="6161485" y="1774919"/>
            <a:ext cx="1779007" cy="2793072"/>
          </a:xfrm>
          <a:prstGeom prst="rect">
            <a:avLst/>
          </a:prstGeom>
          <a:noFill/>
        </p:spPr>
        <p:txBody>
          <a:bodyPr wrap="square" rtlCol="0">
            <a:spAutoFit/>
          </a:bodyPr>
          <a:lstStyle/>
          <a:p>
            <a:pPr algn="l"/>
            <a: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Guests &amp; Leisure Market</a:t>
            </a:r>
            <a:b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11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Travellers increasingly seek genuine ESG credentials – not greenwashing. 65% say they'd feel better staying in a sustainably certified property, and 59% want to filter for certified stays when booking</a:t>
            </a: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Transparent ESG practices and certifications build trust and loyalty among eco-conscious guests</a:t>
            </a:r>
          </a:p>
        </p:txBody>
      </p:sp>
      <p:sp>
        <p:nvSpPr>
          <p:cNvPr id="7" name="TextBox 6">
            <a:extLst>
              <a:ext uri="{FF2B5EF4-FFF2-40B4-BE49-F238E27FC236}">
                <a16:creationId xmlns:a16="http://schemas.microsoft.com/office/drawing/2014/main" id="{29303B85-3C4A-FEE5-B6A8-25DA1960BCD2}"/>
              </a:ext>
            </a:extLst>
          </p:cNvPr>
          <p:cNvSpPr txBox="1"/>
          <p:nvPr/>
        </p:nvSpPr>
        <p:spPr>
          <a:xfrm>
            <a:off x="8067841" y="1774919"/>
            <a:ext cx="1748794" cy="1700466"/>
          </a:xfrm>
          <a:prstGeom prst="rect">
            <a:avLst/>
          </a:prstGeom>
          <a:noFill/>
        </p:spPr>
        <p:txBody>
          <a:bodyPr wrap="square" rtlCol="0">
            <a:spAutoFit/>
          </a:bodyPr>
          <a:lstStyle/>
          <a:p>
            <a:pPr algn="l"/>
            <a: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Teams &amp; Communities</a:t>
            </a:r>
            <a:br>
              <a:rPr lang="en-GB" sz="11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11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ESG leadership attracts and retains talent in a competitive jobs market</a:t>
            </a:r>
          </a:p>
          <a:p>
            <a:pPr marL="171450" indent="-171450" algn="l">
              <a:spcAft>
                <a:spcPts val="300"/>
              </a:spcAft>
              <a:buFont typeface="Arial" panose="020B0604020202020204" pitchFamily="34" charset="0"/>
              <a:buChar char="•"/>
            </a:pPr>
            <a:r>
              <a:rPr lang="en-GB" sz="1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Engagement with local sustainability supports community goodwill and inclusive growth in Manchester</a:t>
            </a:r>
          </a:p>
        </p:txBody>
      </p:sp>
      <p:sp>
        <p:nvSpPr>
          <p:cNvPr id="13" name="TextBox 12">
            <a:extLst>
              <a:ext uri="{FF2B5EF4-FFF2-40B4-BE49-F238E27FC236}">
                <a16:creationId xmlns:a16="http://schemas.microsoft.com/office/drawing/2014/main" id="{8FE34329-3E41-8E02-86E1-801A1D3214D7}"/>
              </a:ext>
            </a:extLst>
          </p:cNvPr>
          <p:cNvSpPr txBox="1"/>
          <p:nvPr/>
        </p:nvSpPr>
        <p:spPr>
          <a:xfrm>
            <a:off x="9965316" y="1774919"/>
            <a:ext cx="1752115" cy="2285241"/>
          </a:xfrm>
          <a:prstGeom prst="rect">
            <a:avLst/>
          </a:prstGeom>
          <a:noFill/>
        </p:spPr>
        <p:txBody>
          <a:bodyPr wrap="square" rtlCol="0">
            <a:spAutoFit/>
          </a:bodyPr>
          <a:lstStyle/>
          <a:p>
            <a:pPr algn="l"/>
            <a:r>
              <a:rPr lang="en-GB" sz="10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Example in Action: Treehouse Hotel Manchester</a:t>
            </a:r>
          </a:p>
          <a:p>
            <a:pPr algn="l"/>
            <a:endParaRPr lang="en-GB" sz="10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marL="171450" indent="-171450" algn="l">
              <a:spcAft>
                <a:spcPts val="300"/>
              </a:spcAft>
              <a:buFont typeface="Arial" panose="020B0604020202020204" pitchFamily="34" charset="0"/>
              <a:buChar char="•"/>
            </a:pPr>
            <a:r>
              <a:rPr lang="en-GB" sz="10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Actively pursuing BREEAM ‘Very Good’ for its building standard and updating TM44 and EPC certifications</a:t>
            </a:r>
          </a:p>
          <a:p>
            <a:pPr marL="171450" indent="-171450" algn="l">
              <a:spcAft>
                <a:spcPts val="300"/>
              </a:spcAft>
              <a:buFont typeface="Arial" panose="020B0604020202020204" pitchFamily="34" charset="0"/>
              <a:buChar char="•"/>
            </a:pPr>
            <a:r>
              <a:rPr lang="en-GB" sz="10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Partnering with Mission : Net Zero to pursue Green Tourism &amp; Green Key operational certification</a:t>
            </a:r>
          </a:p>
        </p:txBody>
      </p:sp>
    </p:spTree>
    <p:extLst>
      <p:ext uri="{BB962C8B-B14F-4D97-AF65-F5344CB8AC3E}">
        <p14:creationId xmlns:p14="http://schemas.microsoft.com/office/powerpoint/2010/main" val="35641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0615F674-D7EA-356E-763A-4F1A7C132AC1}"/>
              </a:ext>
            </a:extLst>
          </p:cNvPr>
          <p:cNvSpPr/>
          <p:nvPr/>
        </p:nvSpPr>
        <p:spPr>
          <a:xfrm>
            <a:off x="455748" y="1079701"/>
            <a:ext cx="5474406" cy="498764"/>
          </a:xfrm>
          <a:prstGeom prst="rect">
            <a:avLst/>
          </a:prstGeom>
          <a:gradFill>
            <a:gsLst>
              <a:gs pos="81000">
                <a:srgbClr val="007F6F"/>
              </a:gs>
              <a:gs pos="3000">
                <a:srgbClr val="22223C"/>
              </a:gs>
              <a:gs pos="100000">
                <a:srgbClr val="008E55"/>
              </a:gs>
              <a:gs pos="53000">
                <a:srgbClr val="007188"/>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2A82A7D9-978A-CA63-56B6-4C888DDC9A5F}"/>
              </a:ext>
            </a:extLst>
          </p:cNvPr>
          <p:cNvSpPr/>
          <p:nvPr/>
        </p:nvSpPr>
        <p:spPr>
          <a:xfrm>
            <a:off x="6170748" y="1079701"/>
            <a:ext cx="5474406" cy="498764"/>
          </a:xfrm>
          <a:prstGeom prst="rect">
            <a:avLst/>
          </a:prstGeom>
          <a:gradFill>
            <a:gsLst>
              <a:gs pos="81000">
                <a:srgbClr val="007F6F"/>
              </a:gs>
              <a:gs pos="3000">
                <a:srgbClr val="22223C"/>
              </a:gs>
              <a:gs pos="100000">
                <a:srgbClr val="008E55"/>
              </a:gs>
              <a:gs pos="53000">
                <a:srgbClr val="007188"/>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310258" cy="400110"/>
          </a:xfrm>
          <a:prstGeom prst="rect">
            <a:avLst/>
          </a:prstGeom>
          <a:noFill/>
        </p:spPr>
        <p:txBody>
          <a:bodyPr wrap="square">
            <a:spAutoFit/>
          </a:bodyPr>
          <a:lstStyle/>
          <a:p>
            <a:pPr algn="l"/>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Our Hotel Sector Clients in UK &amp; Ireland include:</a:t>
            </a:r>
            <a:endPar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 name="Google Shape;244;p8" descr="Icon&#10;&#10;Description automatically generated">
            <a:extLst>
              <a:ext uri="{FF2B5EF4-FFF2-40B4-BE49-F238E27FC236}">
                <a16:creationId xmlns:a16="http://schemas.microsoft.com/office/drawing/2014/main" id="{F7A40119-1351-82C1-B01A-CD1FD32DEED3}"/>
              </a:ext>
            </a:extLst>
          </p:cNvPr>
          <p:cNvPicPr preferRelativeResize="0"/>
          <p:nvPr/>
        </p:nvPicPr>
        <p:blipFill rotWithShape="1">
          <a:blip r:embed="rId2">
            <a:alphaModFix/>
          </a:blip>
          <a:srcRect/>
          <a:stretch/>
        </p:blipFill>
        <p:spPr>
          <a:xfrm>
            <a:off x="9758020" y="357905"/>
            <a:ext cx="2085638" cy="224033"/>
          </a:xfrm>
          <a:prstGeom prst="rect">
            <a:avLst/>
          </a:prstGeom>
          <a:noFill/>
          <a:ln>
            <a:noFill/>
          </a:ln>
        </p:spPr>
      </p:pic>
      <p:pic>
        <p:nvPicPr>
          <p:cNvPr id="11" name="Google Shape;237;p8" descr="A black and white logo&#10;&#10;Description automatically generated">
            <a:extLst>
              <a:ext uri="{FF2B5EF4-FFF2-40B4-BE49-F238E27FC236}">
                <a16:creationId xmlns:a16="http://schemas.microsoft.com/office/drawing/2014/main" id="{1D4DFDE7-7A18-FD1A-989B-C05B5E868781}"/>
              </a:ext>
            </a:extLst>
          </p:cNvPr>
          <p:cNvPicPr preferRelativeResize="0"/>
          <p:nvPr/>
        </p:nvPicPr>
        <p:blipFill rotWithShape="1">
          <a:blip r:embed="rId3">
            <a:alphaModFix/>
          </a:blip>
          <a:srcRect/>
          <a:stretch/>
        </p:blipFill>
        <p:spPr>
          <a:xfrm>
            <a:off x="1766496" y="1843761"/>
            <a:ext cx="1230439" cy="753566"/>
          </a:xfrm>
          <a:prstGeom prst="rect">
            <a:avLst/>
          </a:prstGeom>
          <a:noFill/>
          <a:ln>
            <a:noFill/>
          </a:ln>
        </p:spPr>
      </p:pic>
      <p:pic>
        <p:nvPicPr>
          <p:cNvPr id="14" name="Google Shape;238;p8" descr="Text&#10;&#10;Description automatically generated">
            <a:extLst>
              <a:ext uri="{FF2B5EF4-FFF2-40B4-BE49-F238E27FC236}">
                <a16:creationId xmlns:a16="http://schemas.microsoft.com/office/drawing/2014/main" id="{8404B05A-1901-69C8-5CF0-4DBD76347874}"/>
              </a:ext>
            </a:extLst>
          </p:cNvPr>
          <p:cNvPicPr preferRelativeResize="0"/>
          <p:nvPr/>
        </p:nvPicPr>
        <p:blipFill rotWithShape="1">
          <a:blip r:embed="rId4">
            <a:alphaModFix/>
          </a:blip>
          <a:srcRect/>
          <a:stretch/>
        </p:blipFill>
        <p:spPr>
          <a:xfrm>
            <a:off x="459179" y="2723414"/>
            <a:ext cx="1128468" cy="749417"/>
          </a:xfrm>
          <a:prstGeom prst="rect">
            <a:avLst/>
          </a:prstGeom>
          <a:noFill/>
          <a:ln>
            <a:noFill/>
          </a:ln>
        </p:spPr>
      </p:pic>
      <p:pic>
        <p:nvPicPr>
          <p:cNvPr id="15" name="Google Shape;239;p8" descr="A logo with a tree and a letter d&#10;&#10;Description automatically generated">
            <a:extLst>
              <a:ext uri="{FF2B5EF4-FFF2-40B4-BE49-F238E27FC236}">
                <a16:creationId xmlns:a16="http://schemas.microsoft.com/office/drawing/2014/main" id="{637A8B55-7ADC-6C89-A82F-A95A09AC39C8}"/>
              </a:ext>
            </a:extLst>
          </p:cNvPr>
          <p:cNvPicPr preferRelativeResize="0"/>
          <p:nvPr/>
        </p:nvPicPr>
        <p:blipFill rotWithShape="1">
          <a:blip r:embed="rId5">
            <a:alphaModFix/>
          </a:blip>
          <a:srcRect/>
          <a:stretch/>
        </p:blipFill>
        <p:spPr>
          <a:xfrm>
            <a:off x="3176671" y="2656339"/>
            <a:ext cx="1104349" cy="656410"/>
          </a:xfrm>
          <a:prstGeom prst="rect">
            <a:avLst/>
          </a:prstGeom>
          <a:noFill/>
          <a:ln>
            <a:noFill/>
          </a:ln>
        </p:spPr>
      </p:pic>
      <p:pic>
        <p:nvPicPr>
          <p:cNvPr id="16" name="Google Shape;240;p8" descr="A logo of a hotel&#10;&#10;Description automatically generated">
            <a:extLst>
              <a:ext uri="{FF2B5EF4-FFF2-40B4-BE49-F238E27FC236}">
                <a16:creationId xmlns:a16="http://schemas.microsoft.com/office/drawing/2014/main" id="{96CFE700-C6CD-328B-079F-4EB7F99360E4}"/>
              </a:ext>
            </a:extLst>
          </p:cNvPr>
          <p:cNvPicPr preferRelativeResize="0"/>
          <p:nvPr/>
        </p:nvPicPr>
        <p:blipFill rotWithShape="1">
          <a:blip r:embed="rId6">
            <a:alphaModFix/>
          </a:blip>
          <a:srcRect/>
          <a:stretch/>
        </p:blipFill>
        <p:spPr>
          <a:xfrm>
            <a:off x="4579146" y="2691080"/>
            <a:ext cx="912652" cy="630766"/>
          </a:xfrm>
          <a:prstGeom prst="rect">
            <a:avLst/>
          </a:prstGeom>
          <a:noFill/>
          <a:ln>
            <a:noFill/>
          </a:ln>
        </p:spPr>
      </p:pic>
      <p:pic>
        <p:nvPicPr>
          <p:cNvPr id="17" name="Google Shape;241;p8" descr="A blue hexagon with white text&#10;&#10;Description automatically generated">
            <a:extLst>
              <a:ext uri="{FF2B5EF4-FFF2-40B4-BE49-F238E27FC236}">
                <a16:creationId xmlns:a16="http://schemas.microsoft.com/office/drawing/2014/main" id="{3A703493-A1C4-2F86-A119-E651EF01A817}"/>
              </a:ext>
            </a:extLst>
          </p:cNvPr>
          <p:cNvPicPr preferRelativeResize="0"/>
          <p:nvPr/>
        </p:nvPicPr>
        <p:blipFill rotWithShape="1">
          <a:blip r:embed="rId7">
            <a:alphaModFix/>
          </a:blip>
          <a:srcRect/>
          <a:stretch/>
        </p:blipFill>
        <p:spPr>
          <a:xfrm>
            <a:off x="659450" y="3576730"/>
            <a:ext cx="900101" cy="614821"/>
          </a:xfrm>
          <a:prstGeom prst="rect">
            <a:avLst/>
          </a:prstGeom>
          <a:noFill/>
          <a:ln>
            <a:noFill/>
          </a:ln>
        </p:spPr>
      </p:pic>
      <p:pic>
        <p:nvPicPr>
          <p:cNvPr id="18" name="Google Shape;242;p8">
            <a:extLst>
              <a:ext uri="{FF2B5EF4-FFF2-40B4-BE49-F238E27FC236}">
                <a16:creationId xmlns:a16="http://schemas.microsoft.com/office/drawing/2014/main" id="{E2D24C6E-4F6C-AC84-2EA3-98C60875373A}"/>
              </a:ext>
            </a:extLst>
          </p:cNvPr>
          <p:cNvPicPr preferRelativeResize="0"/>
          <p:nvPr/>
        </p:nvPicPr>
        <p:blipFill rotWithShape="1">
          <a:blip r:embed="rId8">
            <a:alphaModFix/>
          </a:blip>
          <a:srcRect/>
          <a:stretch/>
        </p:blipFill>
        <p:spPr>
          <a:xfrm>
            <a:off x="1766496" y="3354779"/>
            <a:ext cx="1506267" cy="954344"/>
          </a:xfrm>
          <a:prstGeom prst="rect">
            <a:avLst/>
          </a:prstGeom>
          <a:noFill/>
          <a:ln>
            <a:noFill/>
          </a:ln>
        </p:spPr>
      </p:pic>
      <p:pic>
        <p:nvPicPr>
          <p:cNvPr id="19" name="Google Shape;243;p8" descr="A black background with a black square&#10;&#10;Description automatically generated with medium confidence">
            <a:extLst>
              <a:ext uri="{FF2B5EF4-FFF2-40B4-BE49-F238E27FC236}">
                <a16:creationId xmlns:a16="http://schemas.microsoft.com/office/drawing/2014/main" id="{8847A4EA-E7BB-A369-3E3E-DA23B23D57EF}"/>
              </a:ext>
            </a:extLst>
          </p:cNvPr>
          <p:cNvPicPr preferRelativeResize="0"/>
          <p:nvPr/>
        </p:nvPicPr>
        <p:blipFill rotWithShape="1">
          <a:blip r:embed="rId9">
            <a:alphaModFix/>
          </a:blip>
          <a:srcRect/>
          <a:stretch/>
        </p:blipFill>
        <p:spPr>
          <a:xfrm>
            <a:off x="4613918" y="3569395"/>
            <a:ext cx="896847" cy="642214"/>
          </a:xfrm>
          <a:prstGeom prst="rect">
            <a:avLst/>
          </a:prstGeom>
          <a:noFill/>
          <a:ln>
            <a:noFill/>
          </a:ln>
        </p:spPr>
      </p:pic>
      <p:pic>
        <p:nvPicPr>
          <p:cNvPr id="22" name="Google Shape;246;p8">
            <a:extLst>
              <a:ext uri="{FF2B5EF4-FFF2-40B4-BE49-F238E27FC236}">
                <a16:creationId xmlns:a16="http://schemas.microsoft.com/office/drawing/2014/main" id="{CDE86D5B-DA96-0C2B-B70E-B8F06F87997B}"/>
              </a:ext>
            </a:extLst>
          </p:cNvPr>
          <p:cNvPicPr preferRelativeResize="0"/>
          <p:nvPr/>
        </p:nvPicPr>
        <p:blipFill>
          <a:blip r:embed="rId10">
            <a:alphaModFix/>
          </a:blip>
          <a:stretch>
            <a:fillRect/>
          </a:stretch>
        </p:blipFill>
        <p:spPr>
          <a:xfrm>
            <a:off x="459179" y="1880441"/>
            <a:ext cx="1128467" cy="624638"/>
          </a:xfrm>
          <a:prstGeom prst="rect">
            <a:avLst/>
          </a:prstGeom>
          <a:noFill/>
          <a:ln>
            <a:noFill/>
          </a:ln>
        </p:spPr>
      </p:pic>
      <p:pic>
        <p:nvPicPr>
          <p:cNvPr id="23" name="Google Shape;247;p8">
            <a:extLst>
              <a:ext uri="{FF2B5EF4-FFF2-40B4-BE49-F238E27FC236}">
                <a16:creationId xmlns:a16="http://schemas.microsoft.com/office/drawing/2014/main" id="{62D481BA-2D0C-B309-267C-89AFF4F0FF48}"/>
              </a:ext>
            </a:extLst>
          </p:cNvPr>
          <p:cNvPicPr preferRelativeResize="0"/>
          <p:nvPr/>
        </p:nvPicPr>
        <p:blipFill>
          <a:blip r:embed="rId11">
            <a:alphaModFix/>
          </a:blip>
          <a:stretch>
            <a:fillRect/>
          </a:stretch>
        </p:blipFill>
        <p:spPr>
          <a:xfrm>
            <a:off x="3247362" y="1797528"/>
            <a:ext cx="962969" cy="680178"/>
          </a:xfrm>
          <a:prstGeom prst="rect">
            <a:avLst/>
          </a:prstGeom>
          <a:noFill/>
          <a:ln>
            <a:noFill/>
          </a:ln>
        </p:spPr>
      </p:pic>
      <p:pic>
        <p:nvPicPr>
          <p:cNvPr id="24" name="Google Shape;248;p8">
            <a:extLst>
              <a:ext uri="{FF2B5EF4-FFF2-40B4-BE49-F238E27FC236}">
                <a16:creationId xmlns:a16="http://schemas.microsoft.com/office/drawing/2014/main" id="{75669C2B-BEC5-3BD8-1040-82926EB4BD09}"/>
              </a:ext>
            </a:extLst>
          </p:cNvPr>
          <p:cNvPicPr preferRelativeResize="0"/>
          <p:nvPr/>
        </p:nvPicPr>
        <p:blipFill>
          <a:blip r:embed="rId12">
            <a:alphaModFix/>
          </a:blip>
          <a:stretch>
            <a:fillRect/>
          </a:stretch>
        </p:blipFill>
        <p:spPr>
          <a:xfrm>
            <a:off x="3213094" y="5258306"/>
            <a:ext cx="1291072" cy="126085"/>
          </a:xfrm>
          <a:prstGeom prst="rect">
            <a:avLst/>
          </a:prstGeom>
          <a:noFill/>
          <a:ln>
            <a:noFill/>
          </a:ln>
        </p:spPr>
      </p:pic>
      <p:pic>
        <p:nvPicPr>
          <p:cNvPr id="25" name="Google Shape;249;p8">
            <a:extLst>
              <a:ext uri="{FF2B5EF4-FFF2-40B4-BE49-F238E27FC236}">
                <a16:creationId xmlns:a16="http://schemas.microsoft.com/office/drawing/2014/main" id="{DF3A3CF9-A4BE-3A93-36DF-225AC187ABAD}"/>
              </a:ext>
            </a:extLst>
          </p:cNvPr>
          <p:cNvPicPr preferRelativeResize="0"/>
          <p:nvPr/>
        </p:nvPicPr>
        <p:blipFill>
          <a:blip r:embed="rId13">
            <a:alphaModFix/>
          </a:blip>
          <a:stretch>
            <a:fillRect/>
          </a:stretch>
        </p:blipFill>
        <p:spPr>
          <a:xfrm>
            <a:off x="4178411" y="4589537"/>
            <a:ext cx="1303032" cy="203599"/>
          </a:xfrm>
          <a:prstGeom prst="rect">
            <a:avLst/>
          </a:prstGeom>
          <a:noFill/>
          <a:ln>
            <a:noFill/>
          </a:ln>
        </p:spPr>
      </p:pic>
      <p:pic>
        <p:nvPicPr>
          <p:cNvPr id="26" name="Google Shape;250;p8">
            <a:extLst>
              <a:ext uri="{FF2B5EF4-FFF2-40B4-BE49-F238E27FC236}">
                <a16:creationId xmlns:a16="http://schemas.microsoft.com/office/drawing/2014/main" id="{9BE5BFD1-C96F-8B7B-F573-AB46C651F44B}"/>
              </a:ext>
            </a:extLst>
          </p:cNvPr>
          <p:cNvPicPr preferRelativeResize="0"/>
          <p:nvPr/>
        </p:nvPicPr>
        <p:blipFill rotWithShape="1">
          <a:blip r:embed="rId14">
            <a:alphaModFix/>
          </a:blip>
          <a:srcRect t="21119" b="18077"/>
          <a:stretch/>
        </p:blipFill>
        <p:spPr>
          <a:xfrm>
            <a:off x="3354758" y="3612394"/>
            <a:ext cx="952500" cy="579157"/>
          </a:xfrm>
          <a:prstGeom prst="rect">
            <a:avLst/>
          </a:prstGeom>
          <a:noFill/>
          <a:ln>
            <a:noFill/>
          </a:ln>
        </p:spPr>
      </p:pic>
      <p:pic>
        <p:nvPicPr>
          <p:cNvPr id="27" name="Google Shape;251;p8">
            <a:extLst>
              <a:ext uri="{FF2B5EF4-FFF2-40B4-BE49-F238E27FC236}">
                <a16:creationId xmlns:a16="http://schemas.microsoft.com/office/drawing/2014/main" id="{5C30FC7B-D4B0-CB14-EF44-E14CF22184BA}"/>
              </a:ext>
            </a:extLst>
          </p:cNvPr>
          <p:cNvPicPr preferRelativeResize="0"/>
          <p:nvPr/>
        </p:nvPicPr>
        <p:blipFill rotWithShape="1">
          <a:blip r:embed="rId15">
            <a:alphaModFix/>
          </a:blip>
          <a:srcRect l="-33" t="30842" r="-33" b="30842"/>
          <a:stretch/>
        </p:blipFill>
        <p:spPr>
          <a:xfrm>
            <a:off x="2231679" y="4372186"/>
            <a:ext cx="1543541" cy="591395"/>
          </a:xfrm>
          <a:prstGeom prst="rect">
            <a:avLst/>
          </a:prstGeom>
          <a:noFill/>
          <a:ln>
            <a:noFill/>
          </a:ln>
        </p:spPr>
      </p:pic>
      <p:pic>
        <p:nvPicPr>
          <p:cNvPr id="28" name="Picture 27" descr="A black and grey logo&#10;&#10;Description automatically generated">
            <a:extLst>
              <a:ext uri="{FF2B5EF4-FFF2-40B4-BE49-F238E27FC236}">
                <a16:creationId xmlns:a16="http://schemas.microsoft.com/office/drawing/2014/main" id="{AC0EFC3C-D222-23B6-B494-1864F57E2AD7}"/>
              </a:ext>
            </a:extLst>
          </p:cNvPr>
          <p:cNvPicPr>
            <a:picLocks noChangeAspect="1"/>
          </p:cNvPicPr>
          <p:nvPr/>
        </p:nvPicPr>
        <p:blipFill>
          <a:blip r:embed="rId16"/>
          <a:stretch>
            <a:fillRect/>
          </a:stretch>
        </p:blipFill>
        <p:spPr>
          <a:xfrm>
            <a:off x="1903158" y="2833409"/>
            <a:ext cx="1045158" cy="257376"/>
          </a:xfrm>
          <a:prstGeom prst="rect">
            <a:avLst/>
          </a:prstGeom>
        </p:spPr>
      </p:pic>
      <p:pic>
        <p:nvPicPr>
          <p:cNvPr id="31" name="Picture 30" descr="A green logo with white text&#10;&#10;Description automatically generated">
            <a:extLst>
              <a:ext uri="{FF2B5EF4-FFF2-40B4-BE49-F238E27FC236}">
                <a16:creationId xmlns:a16="http://schemas.microsoft.com/office/drawing/2014/main" id="{91FD07FA-A161-1B52-3490-9EDBFEBCF60F}"/>
              </a:ext>
            </a:extLst>
          </p:cNvPr>
          <p:cNvPicPr>
            <a:picLocks noChangeAspect="1"/>
          </p:cNvPicPr>
          <p:nvPr/>
        </p:nvPicPr>
        <p:blipFill>
          <a:blip r:embed="rId17"/>
          <a:stretch>
            <a:fillRect/>
          </a:stretch>
        </p:blipFill>
        <p:spPr>
          <a:xfrm>
            <a:off x="4636187" y="1843761"/>
            <a:ext cx="790375" cy="643773"/>
          </a:xfrm>
          <a:prstGeom prst="rect">
            <a:avLst/>
          </a:prstGeom>
        </p:spPr>
      </p:pic>
      <p:pic>
        <p:nvPicPr>
          <p:cNvPr id="33" name="Picture 32" descr="A close up of a logo&#10;&#10;Description automatically generated">
            <a:extLst>
              <a:ext uri="{FF2B5EF4-FFF2-40B4-BE49-F238E27FC236}">
                <a16:creationId xmlns:a16="http://schemas.microsoft.com/office/drawing/2014/main" id="{7D5C7373-9D9E-8F36-F8C4-3AA2BF4787BF}"/>
              </a:ext>
            </a:extLst>
          </p:cNvPr>
          <p:cNvPicPr>
            <a:picLocks noChangeAspect="1"/>
          </p:cNvPicPr>
          <p:nvPr/>
        </p:nvPicPr>
        <p:blipFill>
          <a:blip r:embed="rId18"/>
          <a:stretch>
            <a:fillRect/>
          </a:stretch>
        </p:blipFill>
        <p:spPr>
          <a:xfrm>
            <a:off x="583410" y="4518757"/>
            <a:ext cx="1052183" cy="303515"/>
          </a:xfrm>
          <a:prstGeom prst="rect">
            <a:avLst/>
          </a:prstGeom>
        </p:spPr>
      </p:pic>
      <p:pic>
        <p:nvPicPr>
          <p:cNvPr id="35" name="Picture 34" descr="A close up of a letter&#10;&#10;Description automatically generated">
            <a:extLst>
              <a:ext uri="{FF2B5EF4-FFF2-40B4-BE49-F238E27FC236}">
                <a16:creationId xmlns:a16="http://schemas.microsoft.com/office/drawing/2014/main" id="{467F576F-65CB-1EA6-3390-4524C651B7E5}"/>
              </a:ext>
            </a:extLst>
          </p:cNvPr>
          <p:cNvPicPr>
            <a:picLocks noChangeAspect="1"/>
          </p:cNvPicPr>
          <p:nvPr/>
        </p:nvPicPr>
        <p:blipFill>
          <a:blip r:embed="rId19"/>
          <a:stretch>
            <a:fillRect/>
          </a:stretch>
        </p:blipFill>
        <p:spPr>
          <a:xfrm>
            <a:off x="1690535" y="5189857"/>
            <a:ext cx="1082288" cy="223468"/>
          </a:xfrm>
          <a:prstGeom prst="rect">
            <a:avLst/>
          </a:prstGeom>
        </p:spPr>
      </p:pic>
      <p:sp>
        <p:nvSpPr>
          <p:cNvPr id="43" name="Google Shape;245;p8">
            <a:extLst>
              <a:ext uri="{FF2B5EF4-FFF2-40B4-BE49-F238E27FC236}">
                <a16:creationId xmlns:a16="http://schemas.microsoft.com/office/drawing/2014/main" id="{C10B1A00-0523-D3D4-DACF-9A97280C33AB}"/>
              </a:ext>
            </a:extLst>
          </p:cNvPr>
          <p:cNvSpPr txBox="1"/>
          <p:nvPr/>
        </p:nvSpPr>
        <p:spPr>
          <a:xfrm>
            <a:off x="791858" y="1210563"/>
            <a:ext cx="4699940" cy="246221"/>
          </a:xfrm>
          <a:prstGeom prst="rect">
            <a:avLst/>
          </a:prstGeom>
          <a:noFill/>
          <a:ln>
            <a:noFill/>
          </a:ln>
        </p:spPr>
        <p:txBody>
          <a:bodyPr spcFirstLastPara="1" wrap="square" lIns="0" tIns="0" rIns="0" bIns="0" anchor="t" anchorCtr="0">
            <a:spAutoFit/>
          </a:bodyPr>
          <a:lstStyle/>
          <a:p>
            <a:pPr algn="ctr">
              <a:buClr>
                <a:schemeClr val="dk1"/>
              </a:buClr>
              <a:buSzPts val="2800"/>
            </a:pPr>
            <a:r>
              <a:rPr lang="en-GB" sz="1600" b="1" i="0" u="none" strike="noStrike" cap="none" dirty="0">
                <a:solidFill>
                  <a:schemeClr val="bg1"/>
                </a:solidFill>
                <a:latin typeface="Helvetica Neue"/>
                <a:ea typeface="Helvetica Neue"/>
                <a:cs typeface="Helvetica Neue"/>
                <a:sym typeface="Helvetica Neue"/>
              </a:rPr>
              <a:t>Our Global Hospitality</a:t>
            </a:r>
            <a:r>
              <a:rPr lang="en-GB" sz="1600" b="1" dirty="0">
                <a:solidFill>
                  <a:schemeClr val="bg1"/>
                </a:solidFill>
                <a:latin typeface="Helvetica Neue"/>
                <a:ea typeface="Helvetica Neue"/>
                <a:cs typeface="Helvetica Neue"/>
                <a:sym typeface="Helvetica Neue"/>
              </a:rPr>
              <a:t> Brand Clients</a:t>
            </a:r>
            <a:r>
              <a:rPr lang="en-GB" sz="1600" b="1" i="0" u="none" strike="noStrike" cap="none" dirty="0">
                <a:solidFill>
                  <a:schemeClr val="bg1"/>
                </a:solidFill>
                <a:latin typeface="Helvetica Neue"/>
                <a:ea typeface="Helvetica Neue"/>
                <a:cs typeface="Helvetica Neue"/>
                <a:sym typeface="Helvetica Neue"/>
              </a:rPr>
              <a:t> include:</a:t>
            </a:r>
            <a:endParaRPr sz="1000" b="1" i="0" u="none" strike="noStrike" cap="none" dirty="0">
              <a:solidFill>
                <a:schemeClr val="bg1"/>
              </a:solidFill>
            </a:endParaRPr>
          </a:p>
        </p:txBody>
      </p:sp>
      <p:sp>
        <p:nvSpPr>
          <p:cNvPr id="44" name="Google Shape;245;p8">
            <a:extLst>
              <a:ext uri="{FF2B5EF4-FFF2-40B4-BE49-F238E27FC236}">
                <a16:creationId xmlns:a16="http://schemas.microsoft.com/office/drawing/2014/main" id="{156A652C-457D-C5F0-78DD-840D19FBBBD2}"/>
              </a:ext>
            </a:extLst>
          </p:cNvPr>
          <p:cNvSpPr txBox="1"/>
          <p:nvPr/>
        </p:nvSpPr>
        <p:spPr>
          <a:xfrm>
            <a:off x="6557391" y="1210821"/>
            <a:ext cx="4699940" cy="246221"/>
          </a:xfrm>
          <a:prstGeom prst="rect">
            <a:avLst/>
          </a:prstGeom>
          <a:noFill/>
          <a:ln>
            <a:noFill/>
          </a:ln>
        </p:spPr>
        <p:txBody>
          <a:bodyPr spcFirstLastPara="1" wrap="square" lIns="0" tIns="0" rIns="0" bIns="0" anchor="t" anchorCtr="0">
            <a:spAutoFit/>
          </a:bodyPr>
          <a:lstStyle/>
          <a:p>
            <a:pPr algn="ctr">
              <a:buClr>
                <a:schemeClr val="dk1"/>
              </a:buClr>
              <a:buSzPts val="2800"/>
            </a:pPr>
            <a:r>
              <a:rPr lang="en-GB" sz="1600" b="1" i="0" u="none" strike="noStrike" cap="none" dirty="0">
                <a:solidFill>
                  <a:schemeClr val="bg1"/>
                </a:solidFill>
                <a:latin typeface="Helvetica Neue"/>
                <a:ea typeface="Helvetica Neue"/>
                <a:cs typeface="Helvetica Neue"/>
                <a:sym typeface="Helvetica Neue"/>
              </a:rPr>
              <a:t>Our </a:t>
            </a:r>
            <a:r>
              <a:rPr lang="en-GB" sz="1600" b="1" dirty="0">
                <a:solidFill>
                  <a:schemeClr val="bg1"/>
                </a:solidFill>
                <a:latin typeface="Helvetica Neue"/>
                <a:ea typeface="Helvetica Neue"/>
                <a:cs typeface="Helvetica Neue"/>
                <a:sym typeface="Helvetica Neue"/>
              </a:rPr>
              <a:t>Independent</a:t>
            </a:r>
            <a:r>
              <a:rPr lang="en-GB" sz="1600" b="1" i="0" u="none" strike="noStrike" cap="none" dirty="0">
                <a:solidFill>
                  <a:schemeClr val="bg1"/>
                </a:solidFill>
                <a:latin typeface="Helvetica Neue"/>
                <a:ea typeface="Helvetica Neue"/>
                <a:cs typeface="Helvetica Neue"/>
                <a:sym typeface="Helvetica Neue"/>
              </a:rPr>
              <a:t> Hospitality</a:t>
            </a:r>
            <a:r>
              <a:rPr lang="en-GB" sz="1600" b="1" dirty="0">
                <a:solidFill>
                  <a:schemeClr val="bg1"/>
                </a:solidFill>
                <a:latin typeface="Helvetica Neue"/>
                <a:ea typeface="Helvetica Neue"/>
                <a:cs typeface="Helvetica Neue"/>
                <a:sym typeface="Helvetica Neue"/>
              </a:rPr>
              <a:t> Clients</a:t>
            </a:r>
            <a:r>
              <a:rPr lang="en-GB" sz="1600" b="1" i="0" u="none" strike="noStrike" cap="none" dirty="0">
                <a:solidFill>
                  <a:schemeClr val="bg1"/>
                </a:solidFill>
                <a:latin typeface="Helvetica Neue"/>
                <a:ea typeface="Helvetica Neue"/>
                <a:cs typeface="Helvetica Neue"/>
                <a:sym typeface="Helvetica Neue"/>
              </a:rPr>
              <a:t> include:</a:t>
            </a:r>
            <a:endParaRPr sz="1000" b="1" i="0" u="none" strike="noStrike" cap="none" dirty="0">
              <a:solidFill>
                <a:schemeClr val="bg1"/>
              </a:solidFill>
            </a:endParaRPr>
          </a:p>
        </p:txBody>
      </p:sp>
      <p:pic>
        <p:nvPicPr>
          <p:cNvPr id="45" name="Google Shape;257;p40" descr="A black background with a black square&#10;&#10;Description automatically generated with medium confidence">
            <a:extLst>
              <a:ext uri="{FF2B5EF4-FFF2-40B4-BE49-F238E27FC236}">
                <a16:creationId xmlns:a16="http://schemas.microsoft.com/office/drawing/2014/main" id="{A1A446AE-74F2-A39A-FE0D-25614EB692DB}"/>
              </a:ext>
            </a:extLst>
          </p:cNvPr>
          <p:cNvPicPr preferRelativeResize="0"/>
          <p:nvPr/>
        </p:nvPicPr>
        <p:blipFill rotWithShape="1">
          <a:blip r:embed="rId20">
            <a:alphaModFix/>
          </a:blip>
          <a:srcRect/>
          <a:stretch/>
        </p:blipFill>
        <p:spPr>
          <a:xfrm>
            <a:off x="7880072" y="1941214"/>
            <a:ext cx="943467" cy="269289"/>
          </a:xfrm>
          <a:prstGeom prst="rect">
            <a:avLst/>
          </a:prstGeom>
          <a:noFill/>
          <a:ln>
            <a:noFill/>
          </a:ln>
        </p:spPr>
      </p:pic>
      <p:pic>
        <p:nvPicPr>
          <p:cNvPr id="46" name="Google Shape;258;p40" descr="A black background with blue and green text&#10;&#10;Description automatically generated">
            <a:extLst>
              <a:ext uri="{FF2B5EF4-FFF2-40B4-BE49-F238E27FC236}">
                <a16:creationId xmlns:a16="http://schemas.microsoft.com/office/drawing/2014/main" id="{EF028630-DFF6-FF21-4A5D-9E4AC199A1C1}"/>
              </a:ext>
            </a:extLst>
          </p:cNvPr>
          <p:cNvPicPr preferRelativeResize="0"/>
          <p:nvPr/>
        </p:nvPicPr>
        <p:blipFill rotWithShape="1">
          <a:blip r:embed="rId21">
            <a:alphaModFix/>
          </a:blip>
          <a:srcRect/>
          <a:stretch/>
        </p:blipFill>
        <p:spPr>
          <a:xfrm>
            <a:off x="10059952" y="2648196"/>
            <a:ext cx="1499367" cy="331589"/>
          </a:xfrm>
          <a:prstGeom prst="rect">
            <a:avLst/>
          </a:prstGeom>
          <a:noFill/>
          <a:ln>
            <a:noFill/>
          </a:ln>
        </p:spPr>
      </p:pic>
      <p:pic>
        <p:nvPicPr>
          <p:cNvPr id="47" name="Google Shape;259;p40" descr="A black text on a white background&#10;&#10;Description automatically generated">
            <a:extLst>
              <a:ext uri="{FF2B5EF4-FFF2-40B4-BE49-F238E27FC236}">
                <a16:creationId xmlns:a16="http://schemas.microsoft.com/office/drawing/2014/main" id="{BDAE7E8D-DC94-E47D-0D82-A1910278F6E7}"/>
              </a:ext>
            </a:extLst>
          </p:cNvPr>
          <p:cNvPicPr preferRelativeResize="0"/>
          <p:nvPr/>
        </p:nvPicPr>
        <p:blipFill rotWithShape="1">
          <a:blip r:embed="rId22">
            <a:alphaModFix/>
          </a:blip>
          <a:srcRect/>
          <a:stretch/>
        </p:blipFill>
        <p:spPr>
          <a:xfrm>
            <a:off x="6433490" y="1880185"/>
            <a:ext cx="1293609" cy="377763"/>
          </a:xfrm>
          <a:prstGeom prst="rect">
            <a:avLst/>
          </a:prstGeom>
          <a:noFill/>
          <a:ln>
            <a:noFill/>
          </a:ln>
        </p:spPr>
      </p:pic>
      <p:pic>
        <p:nvPicPr>
          <p:cNvPr id="48" name="Google Shape;260;p40" descr="A close-up of a logo&#10;&#10;Description automatically generated">
            <a:extLst>
              <a:ext uri="{FF2B5EF4-FFF2-40B4-BE49-F238E27FC236}">
                <a16:creationId xmlns:a16="http://schemas.microsoft.com/office/drawing/2014/main" id="{ABABDE2E-8DFC-E8F0-9260-7966355D2D7A}"/>
              </a:ext>
            </a:extLst>
          </p:cNvPr>
          <p:cNvPicPr preferRelativeResize="0"/>
          <p:nvPr/>
        </p:nvPicPr>
        <p:blipFill rotWithShape="1">
          <a:blip r:embed="rId23">
            <a:alphaModFix/>
          </a:blip>
          <a:srcRect/>
          <a:stretch/>
        </p:blipFill>
        <p:spPr>
          <a:xfrm>
            <a:off x="9239489" y="4006936"/>
            <a:ext cx="985947" cy="953948"/>
          </a:xfrm>
          <a:prstGeom prst="rect">
            <a:avLst/>
          </a:prstGeom>
          <a:noFill/>
          <a:ln>
            <a:noFill/>
          </a:ln>
        </p:spPr>
      </p:pic>
      <p:pic>
        <p:nvPicPr>
          <p:cNvPr id="49" name="Google Shape;261;p40">
            <a:extLst>
              <a:ext uri="{FF2B5EF4-FFF2-40B4-BE49-F238E27FC236}">
                <a16:creationId xmlns:a16="http://schemas.microsoft.com/office/drawing/2014/main" id="{DF6591D1-79E5-2099-4510-1193EF80A286}"/>
              </a:ext>
            </a:extLst>
          </p:cNvPr>
          <p:cNvPicPr preferRelativeResize="0"/>
          <p:nvPr/>
        </p:nvPicPr>
        <p:blipFill rotWithShape="1">
          <a:blip r:embed="rId24">
            <a:alphaModFix/>
          </a:blip>
          <a:srcRect/>
          <a:stretch/>
        </p:blipFill>
        <p:spPr>
          <a:xfrm>
            <a:off x="10667631" y="3341424"/>
            <a:ext cx="934360" cy="753362"/>
          </a:xfrm>
          <a:prstGeom prst="rect">
            <a:avLst/>
          </a:prstGeom>
          <a:noFill/>
          <a:ln>
            <a:noFill/>
          </a:ln>
        </p:spPr>
      </p:pic>
      <p:pic>
        <p:nvPicPr>
          <p:cNvPr id="50" name="Google Shape;262;p40" descr="A close-up of a logo&#10;&#10;Description automatically generated">
            <a:extLst>
              <a:ext uri="{FF2B5EF4-FFF2-40B4-BE49-F238E27FC236}">
                <a16:creationId xmlns:a16="http://schemas.microsoft.com/office/drawing/2014/main" id="{5F32B5B9-97D6-EA1F-F08C-B5F685839A99}"/>
              </a:ext>
            </a:extLst>
          </p:cNvPr>
          <p:cNvPicPr preferRelativeResize="0"/>
          <p:nvPr/>
        </p:nvPicPr>
        <p:blipFill rotWithShape="1">
          <a:blip r:embed="rId25">
            <a:alphaModFix/>
          </a:blip>
          <a:srcRect/>
          <a:stretch/>
        </p:blipFill>
        <p:spPr>
          <a:xfrm>
            <a:off x="6604569" y="4307697"/>
            <a:ext cx="1063187" cy="411873"/>
          </a:xfrm>
          <a:prstGeom prst="rect">
            <a:avLst/>
          </a:prstGeom>
          <a:noFill/>
          <a:ln>
            <a:noFill/>
          </a:ln>
        </p:spPr>
      </p:pic>
      <p:pic>
        <p:nvPicPr>
          <p:cNvPr id="51" name="Google Shape;263;p40" descr="A green and black logo&#10;&#10;Description automatically generated">
            <a:extLst>
              <a:ext uri="{FF2B5EF4-FFF2-40B4-BE49-F238E27FC236}">
                <a16:creationId xmlns:a16="http://schemas.microsoft.com/office/drawing/2014/main" id="{40BC60CF-2B38-CB8C-67CB-E074052DE3D5}"/>
              </a:ext>
            </a:extLst>
          </p:cNvPr>
          <p:cNvPicPr preferRelativeResize="0"/>
          <p:nvPr/>
        </p:nvPicPr>
        <p:blipFill rotWithShape="1">
          <a:blip r:embed="rId26">
            <a:alphaModFix/>
          </a:blip>
          <a:srcRect/>
          <a:stretch/>
        </p:blipFill>
        <p:spPr>
          <a:xfrm>
            <a:off x="6522173" y="3369440"/>
            <a:ext cx="1227981" cy="668321"/>
          </a:xfrm>
          <a:prstGeom prst="rect">
            <a:avLst/>
          </a:prstGeom>
          <a:noFill/>
          <a:ln>
            <a:noFill/>
          </a:ln>
        </p:spPr>
      </p:pic>
      <p:pic>
        <p:nvPicPr>
          <p:cNvPr id="52" name="Google Shape;264;p40" descr="A logo for a hotel&#10;&#10;Description automatically generated">
            <a:extLst>
              <a:ext uri="{FF2B5EF4-FFF2-40B4-BE49-F238E27FC236}">
                <a16:creationId xmlns:a16="http://schemas.microsoft.com/office/drawing/2014/main" id="{92B7F313-20D8-FBE4-AD32-6F72DDEF3E9F}"/>
              </a:ext>
            </a:extLst>
          </p:cNvPr>
          <p:cNvPicPr preferRelativeResize="0"/>
          <p:nvPr/>
        </p:nvPicPr>
        <p:blipFill rotWithShape="1">
          <a:blip r:embed="rId27">
            <a:alphaModFix/>
          </a:blip>
          <a:srcRect t="14789" b="28874"/>
          <a:stretch/>
        </p:blipFill>
        <p:spPr>
          <a:xfrm>
            <a:off x="10527906" y="4179809"/>
            <a:ext cx="1057823" cy="576000"/>
          </a:xfrm>
          <a:prstGeom prst="rect">
            <a:avLst/>
          </a:prstGeom>
          <a:noFill/>
          <a:ln>
            <a:noFill/>
          </a:ln>
        </p:spPr>
      </p:pic>
      <p:pic>
        <p:nvPicPr>
          <p:cNvPr id="53" name="Google Shape;265;p40" descr="A logo with text and a couple of rings&#10;&#10;Description automatically generated">
            <a:extLst>
              <a:ext uri="{FF2B5EF4-FFF2-40B4-BE49-F238E27FC236}">
                <a16:creationId xmlns:a16="http://schemas.microsoft.com/office/drawing/2014/main" id="{2B3F73D9-7C10-A1EC-2ACC-68AA2E0B4490}"/>
              </a:ext>
            </a:extLst>
          </p:cNvPr>
          <p:cNvPicPr preferRelativeResize="0"/>
          <p:nvPr/>
        </p:nvPicPr>
        <p:blipFill rotWithShape="1">
          <a:blip r:embed="rId28">
            <a:alphaModFix/>
          </a:blip>
          <a:srcRect/>
          <a:stretch/>
        </p:blipFill>
        <p:spPr>
          <a:xfrm>
            <a:off x="7964483" y="3232273"/>
            <a:ext cx="771058" cy="746033"/>
          </a:xfrm>
          <a:prstGeom prst="rect">
            <a:avLst/>
          </a:prstGeom>
          <a:noFill/>
          <a:ln>
            <a:noFill/>
          </a:ln>
        </p:spPr>
      </p:pic>
      <p:pic>
        <p:nvPicPr>
          <p:cNvPr id="54" name="Google Shape;266;p40">
            <a:extLst>
              <a:ext uri="{FF2B5EF4-FFF2-40B4-BE49-F238E27FC236}">
                <a16:creationId xmlns:a16="http://schemas.microsoft.com/office/drawing/2014/main" id="{150B0503-CE31-AD15-3853-32EF300FA9C7}"/>
              </a:ext>
            </a:extLst>
          </p:cNvPr>
          <p:cNvPicPr preferRelativeResize="0"/>
          <p:nvPr/>
        </p:nvPicPr>
        <p:blipFill rotWithShape="1">
          <a:blip r:embed="rId29">
            <a:alphaModFix/>
          </a:blip>
          <a:srcRect/>
          <a:stretch/>
        </p:blipFill>
        <p:spPr>
          <a:xfrm>
            <a:off x="8382011" y="5066710"/>
            <a:ext cx="1293609" cy="432379"/>
          </a:xfrm>
          <a:prstGeom prst="rect">
            <a:avLst/>
          </a:prstGeom>
          <a:noFill/>
          <a:ln>
            <a:noFill/>
          </a:ln>
        </p:spPr>
      </p:pic>
      <p:pic>
        <p:nvPicPr>
          <p:cNvPr id="55" name="Google Shape;267;p40" descr="A close up of a logo&#10;&#10;Description automatically generated">
            <a:extLst>
              <a:ext uri="{FF2B5EF4-FFF2-40B4-BE49-F238E27FC236}">
                <a16:creationId xmlns:a16="http://schemas.microsoft.com/office/drawing/2014/main" id="{A44755AF-19B9-E777-7CF2-12762D9F8786}"/>
              </a:ext>
            </a:extLst>
          </p:cNvPr>
          <p:cNvPicPr preferRelativeResize="0"/>
          <p:nvPr/>
        </p:nvPicPr>
        <p:blipFill rotWithShape="1">
          <a:blip r:embed="rId30">
            <a:alphaModFix/>
          </a:blip>
          <a:srcRect/>
          <a:stretch/>
        </p:blipFill>
        <p:spPr>
          <a:xfrm>
            <a:off x="8026139" y="2715940"/>
            <a:ext cx="1762444" cy="325124"/>
          </a:xfrm>
          <a:prstGeom prst="rect">
            <a:avLst/>
          </a:prstGeom>
          <a:noFill/>
          <a:ln>
            <a:noFill/>
          </a:ln>
        </p:spPr>
      </p:pic>
      <p:pic>
        <p:nvPicPr>
          <p:cNvPr id="56" name="Google Shape;270;p40">
            <a:extLst>
              <a:ext uri="{FF2B5EF4-FFF2-40B4-BE49-F238E27FC236}">
                <a16:creationId xmlns:a16="http://schemas.microsoft.com/office/drawing/2014/main" id="{4B7DBF3E-386B-3FD3-293C-554330AF06B9}"/>
              </a:ext>
            </a:extLst>
          </p:cNvPr>
          <p:cNvPicPr preferRelativeResize="0"/>
          <p:nvPr/>
        </p:nvPicPr>
        <p:blipFill rotWithShape="1">
          <a:blip r:embed="rId31">
            <a:alphaModFix/>
          </a:blip>
          <a:srcRect/>
          <a:stretch/>
        </p:blipFill>
        <p:spPr>
          <a:xfrm>
            <a:off x="9281461" y="3381754"/>
            <a:ext cx="999368" cy="536461"/>
          </a:xfrm>
          <a:prstGeom prst="rect">
            <a:avLst/>
          </a:prstGeom>
          <a:noFill/>
          <a:ln>
            <a:noFill/>
          </a:ln>
        </p:spPr>
      </p:pic>
      <p:pic>
        <p:nvPicPr>
          <p:cNvPr id="57" name="Google Shape;272;p40">
            <a:extLst>
              <a:ext uri="{FF2B5EF4-FFF2-40B4-BE49-F238E27FC236}">
                <a16:creationId xmlns:a16="http://schemas.microsoft.com/office/drawing/2014/main" id="{2FB96D3D-ECE5-00CA-4883-FEEF3DF610D8}"/>
              </a:ext>
            </a:extLst>
          </p:cNvPr>
          <p:cNvPicPr preferRelativeResize="0"/>
          <p:nvPr/>
        </p:nvPicPr>
        <p:blipFill>
          <a:blip r:embed="rId32">
            <a:alphaModFix/>
          </a:blip>
          <a:stretch>
            <a:fillRect/>
          </a:stretch>
        </p:blipFill>
        <p:spPr>
          <a:xfrm>
            <a:off x="7992892" y="4010635"/>
            <a:ext cx="999368" cy="966933"/>
          </a:xfrm>
          <a:prstGeom prst="rect">
            <a:avLst/>
          </a:prstGeom>
          <a:noFill/>
          <a:ln>
            <a:noFill/>
          </a:ln>
        </p:spPr>
      </p:pic>
      <p:pic>
        <p:nvPicPr>
          <p:cNvPr id="58" name="Picture 57" descr="A logo with a picture of a deer and mountains&#10;&#10;Description automatically generated">
            <a:extLst>
              <a:ext uri="{FF2B5EF4-FFF2-40B4-BE49-F238E27FC236}">
                <a16:creationId xmlns:a16="http://schemas.microsoft.com/office/drawing/2014/main" id="{91784B27-9443-2737-3C92-D8CE58A68FE9}"/>
              </a:ext>
            </a:extLst>
          </p:cNvPr>
          <p:cNvPicPr>
            <a:picLocks noChangeAspect="1"/>
          </p:cNvPicPr>
          <p:nvPr/>
        </p:nvPicPr>
        <p:blipFill>
          <a:blip r:embed="rId33"/>
          <a:stretch>
            <a:fillRect/>
          </a:stretch>
        </p:blipFill>
        <p:spPr>
          <a:xfrm>
            <a:off x="9074770" y="1587646"/>
            <a:ext cx="1290456" cy="917433"/>
          </a:xfrm>
          <a:prstGeom prst="rect">
            <a:avLst/>
          </a:prstGeom>
        </p:spPr>
      </p:pic>
      <p:pic>
        <p:nvPicPr>
          <p:cNvPr id="60" name="Picture 59">
            <a:extLst>
              <a:ext uri="{FF2B5EF4-FFF2-40B4-BE49-F238E27FC236}">
                <a16:creationId xmlns:a16="http://schemas.microsoft.com/office/drawing/2014/main" id="{12E15795-84FC-DFC8-BFEB-2E53DF834AD6}"/>
              </a:ext>
            </a:extLst>
          </p:cNvPr>
          <p:cNvPicPr>
            <a:picLocks noChangeAspect="1"/>
          </p:cNvPicPr>
          <p:nvPr/>
        </p:nvPicPr>
        <p:blipFill>
          <a:blip r:embed="rId34"/>
          <a:stretch>
            <a:fillRect/>
          </a:stretch>
        </p:blipFill>
        <p:spPr>
          <a:xfrm>
            <a:off x="6535810" y="2482133"/>
            <a:ext cx="1262303" cy="698474"/>
          </a:xfrm>
          <a:prstGeom prst="rect">
            <a:avLst/>
          </a:prstGeom>
        </p:spPr>
      </p:pic>
      <p:pic>
        <p:nvPicPr>
          <p:cNvPr id="61" name="Picture 60" descr="A logo for a hotel&#10;&#10;Description automatically generated">
            <a:extLst>
              <a:ext uri="{FF2B5EF4-FFF2-40B4-BE49-F238E27FC236}">
                <a16:creationId xmlns:a16="http://schemas.microsoft.com/office/drawing/2014/main" id="{4D190677-8402-1A5C-6F13-E06E97606F46}"/>
              </a:ext>
            </a:extLst>
          </p:cNvPr>
          <p:cNvPicPr>
            <a:picLocks noChangeAspect="1"/>
          </p:cNvPicPr>
          <p:nvPr/>
        </p:nvPicPr>
        <p:blipFill>
          <a:blip r:embed="rId35"/>
          <a:stretch>
            <a:fillRect/>
          </a:stretch>
        </p:blipFill>
        <p:spPr>
          <a:xfrm>
            <a:off x="10565723" y="1933291"/>
            <a:ext cx="945282" cy="347455"/>
          </a:xfrm>
          <a:prstGeom prst="rect">
            <a:avLst/>
          </a:prstGeom>
        </p:spPr>
      </p:pic>
      <p:pic>
        <p:nvPicPr>
          <p:cNvPr id="66" name="Picture 65" descr="A black and white sign with letters&#10;&#10;Description automatically generated">
            <a:extLst>
              <a:ext uri="{FF2B5EF4-FFF2-40B4-BE49-F238E27FC236}">
                <a16:creationId xmlns:a16="http://schemas.microsoft.com/office/drawing/2014/main" id="{7CE7ADED-9B79-686C-4B23-D18ABA2FDFFF}"/>
              </a:ext>
            </a:extLst>
          </p:cNvPr>
          <p:cNvPicPr>
            <a:picLocks noChangeAspect="1"/>
          </p:cNvPicPr>
          <p:nvPr/>
        </p:nvPicPr>
        <p:blipFill>
          <a:blip r:embed="rId36"/>
          <a:stretch>
            <a:fillRect/>
          </a:stretch>
        </p:blipFill>
        <p:spPr>
          <a:xfrm>
            <a:off x="10038996" y="5147664"/>
            <a:ext cx="999368" cy="252093"/>
          </a:xfrm>
          <a:prstGeom prst="rect">
            <a:avLst/>
          </a:prstGeom>
        </p:spPr>
      </p:pic>
      <p:pic>
        <p:nvPicPr>
          <p:cNvPr id="68" name="Picture 67" descr="A logo with blue text&#10;&#10;Description automatically generated">
            <a:extLst>
              <a:ext uri="{FF2B5EF4-FFF2-40B4-BE49-F238E27FC236}">
                <a16:creationId xmlns:a16="http://schemas.microsoft.com/office/drawing/2014/main" id="{ED1301BA-875F-E45B-29C1-C6075D44BF88}"/>
              </a:ext>
            </a:extLst>
          </p:cNvPr>
          <p:cNvPicPr>
            <a:picLocks noChangeAspect="1"/>
          </p:cNvPicPr>
          <p:nvPr/>
        </p:nvPicPr>
        <p:blipFill rotWithShape="1">
          <a:blip r:embed="rId37"/>
          <a:srcRect l="21284" r="23137"/>
          <a:stretch/>
        </p:blipFill>
        <p:spPr>
          <a:xfrm>
            <a:off x="7082757" y="4846618"/>
            <a:ext cx="935879" cy="691974"/>
          </a:xfrm>
          <a:prstGeom prst="rect">
            <a:avLst/>
          </a:prstGeom>
        </p:spPr>
      </p:pic>
    </p:spTree>
    <p:extLst>
      <p:ext uri="{BB962C8B-B14F-4D97-AF65-F5344CB8AC3E}">
        <p14:creationId xmlns:p14="http://schemas.microsoft.com/office/powerpoint/2010/main" val="2324813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310258" cy="400110"/>
          </a:xfrm>
          <a:prstGeom prst="rect">
            <a:avLst/>
          </a:prstGeom>
          <a:noFill/>
        </p:spPr>
        <p:txBody>
          <a:bodyPr wrap="square">
            <a:spAutoFit/>
          </a:bodyPr>
          <a:lstStyle/>
          <a:p>
            <a:pPr algn="l"/>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Our Hotel Sector Clients in UK &amp; Ireland locations:</a:t>
            </a:r>
            <a:endPar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31BB41B1-EB8F-FF3F-0541-91493BD7C54E}"/>
              </a:ext>
            </a:extLst>
          </p:cNvPr>
          <p:cNvSpPr txBox="1"/>
          <p:nvPr/>
        </p:nvSpPr>
        <p:spPr>
          <a:xfrm>
            <a:off x="358785" y="933089"/>
            <a:ext cx="11310258" cy="338554"/>
          </a:xfrm>
          <a:prstGeom prst="rect">
            <a:avLst/>
          </a:prstGeom>
          <a:noFill/>
        </p:spPr>
        <p:txBody>
          <a:bodyPr wrap="square">
            <a:spAutoFit/>
          </a:bodyPr>
          <a:lstStyle/>
          <a:p>
            <a:pPr algn="l"/>
            <a:r>
              <a:rPr lang="en-GB" sz="1600" b="1" i="0" dirty="0">
                <a:solidFill>
                  <a:srgbClr val="0E0C23"/>
                </a:solidFill>
                <a:effectLst/>
                <a:latin typeface="Helvetica Neue" panose="02000503000000020004" pitchFamily="2" charset="0"/>
                <a:ea typeface="Helvetica Neue" panose="02000503000000020004" pitchFamily="2" charset="0"/>
                <a:cs typeface="Helvetica Neue" panose="02000503000000020004" pitchFamily="2" charset="0"/>
              </a:rPr>
              <a:t>UK &amp; Ireland – Operational Eco-Certification Clients </a:t>
            </a:r>
            <a:r>
              <a:rPr lang="en-GB" sz="1600" dirty="0">
                <a:solidFill>
                  <a:srgbClr val="009D3A"/>
                </a:solidFill>
                <a:effectLst/>
                <a:latin typeface="Helvetica Neue Light" panose="02000403000000020004" pitchFamily="2" charset="0"/>
                <a:ea typeface="Helvetica Neue Light" panose="02000403000000020004" pitchFamily="2" charset="0"/>
                <a:cs typeface="Helvetica Neue" panose="02000503000000020004" pitchFamily="2" charset="0"/>
              </a:rPr>
              <a:t>Q2 2025</a:t>
            </a:r>
          </a:p>
        </p:txBody>
      </p:sp>
      <p:pic>
        <p:nvPicPr>
          <p:cNvPr id="10" name="Picture 9" descr="A map with different colored dots&#10;&#10;Description automatically generated">
            <a:extLst>
              <a:ext uri="{FF2B5EF4-FFF2-40B4-BE49-F238E27FC236}">
                <a16:creationId xmlns:a16="http://schemas.microsoft.com/office/drawing/2014/main" id="{DE0FE5FA-A337-6C15-BAA9-2627A4941035}"/>
              </a:ext>
            </a:extLst>
          </p:cNvPr>
          <p:cNvPicPr>
            <a:picLocks noChangeAspect="1"/>
          </p:cNvPicPr>
          <p:nvPr/>
        </p:nvPicPr>
        <p:blipFill rotWithShape="1">
          <a:blip r:embed="rId2"/>
          <a:srcRect r="4093"/>
          <a:stretch/>
        </p:blipFill>
        <p:spPr>
          <a:xfrm>
            <a:off x="0" y="1379326"/>
            <a:ext cx="12370028" cy="5167453"/>
          </a:xfrm>
          <a:prstGeom prst="rect">
            <a:avLst/>
          </a:prstGeom>
        </p:spPr>
      </p:pic>
    </p:spTree>
    <p:extLst>
      <p:ext uri="{BB962C8B-B14F-4D97-AF65-F5344CB8AC3E}">
        <p14:creationId xmlns:p14="http://schemas.microsoft.com/office/powerpoint/2010/main" val="288496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392;p17">
            <a:extLst>
              <a:ext uri="{FF2B5EF4-FFF2-40B4-BE49-F238E27FC236}">
                <a16:creationId xmlns:a16="http://schemas.microsoft.com/office/drawing/2014/main" id="{82A209E0-EC8A-9EE9-E270-AB449465FE9E}"/>
              </a:ext>
            </a:extLst>
          </p:cNvPr>
          <p:cNvSpPr/>
          <p:nvPr/>
        </p:nvSpPr>
        <p:spPr>
          <a:xfrm rot="5400000">
            <a:off x="7852820" y="1620506"/>
            <a:ext cx="4126998" cy="3669046"/>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9D3A"/>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9" name="Google Shape;392;p17">
            <a:extLst>
              <a:ext uri="{FF2B5EF4-FFF2-40B4-BE49-F238E27FC236}">
                <a16:creationId xmlns:a16="http://schemas.microsoft.com/office/drawing/2014/main" id="{4207D861-BF55-7B1E-233E-A60F105C0051}"/>
              </a:ext>
            </a:extLst>
          </p:cNvPr>
          <p:cNvSpPr/>
          <p:nvPr/>
        </p:nvSpPr>
        <p:spPr>
          <a:xfrm rot="5400000">
            <a:off x="1263185" y="2479925"/>
            <a:ext cx="3948386"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0" name="Google Shape;392;p17">
            <a:extLst>
              <a:ext uri="{FF2B5EF4-FFF2-40B4-BE49-F238E27FC236}">
                <a16:creationId xmlns:a16="http://schemas.microsoft.com/office/drawing/2014/main" id="{62D4C05C-9E67-9CDE-A4C8-5B78E20879C0}"/>
              </a:ext>
            </a:extLst>
          </p:cNvPr>
          <p:cNvSpPr/>
          <p:nvPr/>
        </p:nvSpPr>
        <p:spPr>
          <a:xfrm rot="5400000">
            <a:off x="3168363" y="2479919"/>
            <a:ext cx="3948381"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1" name="Google Shape;392;p17">
            <a:extLst>
              <a:ext uri="{FF2B5EF4-FFF2-40B4-BE49-F238E27FC236}">
                <a16:creationId xmlns:a16="http://schemas.microsoft.com/office/drawing/2014/main" id="{A7712825-1DAE-57D0-94D3-656BAB192916}"/>
              </a:ext>
            </a:extLst>
          </p:cNvPr>
          <p:cNvSpPr/>
          <p:nvPr/>
        </p:nvSpPr>
        <p:spPr>
          <a:xfrm rot="5400000">
            <a:off x="5073538" y="2479923"/>
            <a:ext cx="3948383"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2" name="Google Shape;392;p17">
            <a:extLst>
              <a:ext uri="{FF2B5EF4-FFF2-40B4-BE49-F238E27FC236}">
                <a16:creationId xmlns:a16="http://schemas.microsoft.com/office/drawing/2014/main" id="{6CC01C8C-F984-66B6-8BE9-D542C30C56E4}"/>
              </a:ext>
            </a:extLst>
          </p:cNvPr>
          <p:cNvSpPr/>
          <p:nvPr/>
        </p:nvSpPr>
        <p:spPr>
          <a:xfrm rot="5400000">
            <a:off x="-641991" y="2479922"/>
            <a:ext cx="3948386" cy="1785524"/>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3" name="Google Shape;392;p17">
            <a:extLst>
              <a:ext uri="{FF2B5EF4-FFF2-40B4-BE49-F238E27FC236}">
                <a16:creationId xmlns:a16="http://schemas.microsoft.com/office/drawing/2014/main" id="{4584D89E-0F21-4EF4-D82F-106F42350AAB}"/>
              </a:ext>
            </a:extLst>
          </p:cNvPr>
          <p:cNvSpPr/>
          <p:nvPr/>
        </p:nvSpPr>
        <p:spPr>
          <a:xfrm rot="16200000" flipV="1">
            <a:off x="5808694" y="-22381"/>
            <a:ext cx="572896" cy="11311403"/>
          </a:xfrm>
          <a:prstGeom prst="round1Rect">
            <a:avLst/>
          </a:prstGeom>
          <a:gradFill>
            <a:gsLst>
              <a:gs pos="0">
                <a:srgbClr val="007188"/>
              </a:gs>
              <a:gs pos="50000">
                <a:srgbClr val="007F6F"/>
              </a:gs>
              <a:gs pos="82000">
                <a:srgbClr val="008E55"/>
              </a:gs>
              <a:gs pos="96000">
                <a:srgbClr val="009D3A"/>
              </a:gs>
              <a:gs pos="100000">
                <a:srgbClr val="009D3A"/>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 name="TextBox 3">
            <a:extLst>
              <a:ext uri="{FF2B5EF4-FFF2-40B4-BE49-F238E27FC236}">
                <a16:creationId xmlns:a16="http://schemas.microsoft.com/office/drawing/2014/main" id="{E14D3FE3-E716-C1F8-C6D3-5669CD6B9A78}"/>
              </a:ext>
            </a:extLst>
          </p:cNvPr>
          <p:cNvSpPr txBox="1"/>
          <p:nvPr/>
        </p:nvSpPr>
        <p:spPr>
          <a:xfrm>
            <a:off x="348342" y="870256"/>
            <a:ext cx="10722429" cy="261610"/>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We partner with hotel investors, owners, and operators to achieve internationally recognised certifications that mitigate risk and enhance asset value.​</a:t>
            </a:r>
          </a:p>
        </p:txBody>
      </p:sp>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310258" cy="400110"/>
          </a:xfrm>
          <a:prstGeom prst="rect">
            <a:avLst/>
          </a:prstGeom>
          <a:noFill/>
        </p:spPr>
        <p:txBody>
          <a:bodyPr wrap="square">
            <a:spAutoFit/>
          </a:bodyPr>
          <a:lstStyle/>
          <a:p>
            <a:pPr algn="l"/>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ESG Standards &amp; Certifications: Future-Proofing Manchester’s Hotel Assets</a:t>
            </a:r>
            <a:endPar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E9ACE6B5-8566-11D8-73C4-7DD609E2150B}"/>
              </a:ext>
            </a:extLst>
          </p:cNvPr>
          <p:cNvSpPr txBox="1"/>
          <p:nvPr/>
        </p:nvSpPr>
        <p:spPr>
          <a:xfrm>
            <a:off x="495815" y="1495763"/>
            <a:ext cx="1590277" cy="2462213"/>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 EPC assessment measures a property’s energy efficiency on a scale of A-G, with better ratings indicating lower carbon emissions. The assessment considers factors like property size, age, construction materials, lighting, ventilation, insulation, windows, and heating systems.​</a:t>
            </a:r>
          </a:p>
        </p:txBody>
      </p:sp>
      <p:sp>
        <p:nvSpPr>
          <p:cNvPr id="12" name="TextBox 11">
            <a:extLst>
              <a:ext uri="{FF2B5EF4-FFF2-40B4-BE49-F238E27FC236}">
                <a16:creationId xmlns:a16="http://schemas.microsoft.com/office/drawing/2014/main" id="{1E854613-C944-E051-B170-3B449F48510C}"/>
              </a:ext>
            </a:extLst>
          </p:cNvPr>
          <p:cNvSpPr txBox="1"/>
          <p:nvPr/>
        </p:nvSpPr>
        <p:spPr>
          <a:xfrm>
            <a:off x="539539" y="5497884"/>
            <a:ext cx="9680226" cy="261610"/>
          </a:xfrm>
          <a:prstGeom prst="rect">
            <a:avLst/>
          </a:prstGeom>
          <a:noFill/>
        </p:spPr>
        <p:txBody>
          <a:bodyPr wrap="square" rtlCol="0">
            <a:spAutoFit/>
          </a:bodyPr>
          <a:lstStyle/>
          <a:p>
            <a:pPr algn="l"/>
            <a:r>
              <a:rPr lang="en-GB" sz="11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Protect your asset, prove your ESG, and power a zero-carbon Manchester – while meeting investor, guest, and brand expectations.</a:t>
            </a:r>
            <a:endParaRPr lang="en-US" sz="1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4BB06DFD-C3C8-B972-9299-25D9F02837D1}"/>
              </a:ext>
            </a:extLst>
          </p:cNvPr>
          <p:cNvSpPr txBox="1"/>
          <p:nvPr/>
        </p:nvSpPr>
        <p:spPr>
          <a:xfrm>
            <a:off x="2376931" y="1484823"/>
            <a:ext cx="1590277" cy="3308598"/>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 TM44 inspection is the mandatory assessment of air conditioning systems in the UK, required every 5 years for any system with a combined cooling capacity of 12 kW or more with recommendations to enhance energy efficiency and reduce carbon emissions. Required under the Energy Performance of Buildings Regulations with unlimited fines for failure to complete one.</a:t>
            </a:r>
          </a:p>
        </p:txBody>
      </p:sp>
      <p:sp>
        <p:nvSpPr>
          <p:cNvPr id="3" name="TextBox 2">
            <a:extLst>
              <a:ext uri="{FF2B5EF4-FFF2-40B4-BE49-F238E27FC236}">
                <a16:creationId xmlns:a16="http://schemas.microsoft.com/office/drawing/2014/main" id="{97785AA9-62AC-8820-B50B-19544702C9E6}"/>
              </a:ext>
            </a:extLst>
          </p:cNvPr>
          <p:cNvSpPr txBox="1"/>
          <p:nvPr/>
        </p:nvSpPr>
        <p:spPr>
          <a:xfrm>
            <a:off x="4303596" y="1495763"/>
            <a:ext cx="1590277" cy="2462213"/>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BREEAM In-Use (for existing hotels) provides a credible framework to measure, improve, and communicate the environmental performance of an operating hotel, helping reduce costs, enhance asset value, and demonstrate ESG credentials to investors and guests.</a:t>
            </a:r>
          </a:p>
        </p:txBody>
      </p:sp>
      <p:sp>
        <p:nvSpPr>
          <p:cNvPr id="5" name="TextBox 4">
            <a:extLst>
              <a:ext uri="{FF2B5EF4-FFF2-40B4-BE49-F238E27FC236}">
                <a16:creationId xmlns:a16="http://schemas.microsoft.com/office/drawing/2014/main" id="{66375255-E3D4-E43E-F940-24C84A56F663}"/>
              </a:ext>
            </a:extLst>
          </p:cNvPr>
          <p:cNvSpPr txBox="1"/>
          <p:nvPr/>
        </p:nvSpPr>
        <p:spPr>
          <a:xfrm>
            <a:off x="6201965" y="1467566"/>
            <a:ext cx="1590277" cy="2631490"/>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BREEAM Refurbishment and Fit-Out (RFO) supports sustainable decision-making during hotel refurbishment projects, improving energy, water, and materials performance while protecting asset value, reducing regulatory risk, and strengthening long-term market competitiveness.</a:t>
            </a:r>
          </a:p>
          <a:p>
            <a:pPr algn="l"/>
            <a:endPar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29303B85-3C4A-FEE5-B6A8-25DA1960BCD2}"/>
              </a:ext>
            </a:extLst>
          </p:cNvPr>
          <p:cNvSpPr txBox="1"/>
          <p:nvPr/>
        </p:nvSpPr>
        <p:spPr>
          <a:xfrm>
            <a:off x="8181895" y="1468935"/>
            <a:ext cx="3427669" cy="3288080"/>
          </a:xfrm>
          <a:prstGeom prst="rect">
            <a:avLst/>
          </a:prstGeom>
          <a:noFill/>
        </p:spPr>
        <p:txBody>
          <a:bodyPr wrap="square" rtlCol="0">
            <a:spAutoFit/>
          </a:bodyPr>
          <a:lstStyle/>
          <a:p>
            <a:pPr algn="l">
              <a:spcAft>
                <a:spcPts val="600"/>
              </a:spcAft>
            </a:pPr>
            <a:r>
              <a:rPr lang="en-GB" sz="16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Why they’re crucial for Manchester’s hotel managers</a:t>
            </a:r>
            <a:endPar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lgn="l">
              <a:spcAft>
                <a:spcPts val="500"/>
              </a:spcAft>
              <a:buFont typeface="Arial" panose="020B0604020202020204" pitchFamily="34" charset="0"/>
              <a:buChar char="•"/>
            </a:pPr>
            <a:r>
              <a:rPr lang="en-GB" sz="11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Ensures legal compliance</a:t>
            </a:r>
          </a:p>
          <a:p>
            <a:pPr marL="171450" indent="-171450" algn="l">
              <a:spcAft>
                <a:spcPts val="500"/>
              </a:spcAft>
              <a:buFont typeface="Arial" panose="020B0604020202020204" pitchFamily="34" charset="0"/>
              <a:buChar char="•"/>
            </a:pPr>
            <a:r>
              <a:rPr lang="en-GB" sz="11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Supports energy strategy, reduces operational costs</a:t>
            </a:r>
          </a:p>
          <a:p>
            <a:pPr marL="171450" indent="-171450" algn="l">
              <a:spcAft>
                <a:spcPts val="500"/>
              </a:spcAft>
              <a:buFont typeface="Arial" panose="020B0604020202020204" pitchFamily="34" charset="0"/>
              <a:buChar char="•"/>
            </a:pPr>
            <a:r>
              <a:rPr lang="en-GB" sz="11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Provides verifiable action for ESG reporting and sustainability certifications</a:t>
            </a:r>
          </a:p>
          <a:p>
            <a:pPr marL="171450" indent="-171450" algn="l">
              <a:spcAft>
                <a:spcPts val="500"/>
              </a:spcAft>
              <a:buFont typeface="Arial" panose="020B0604020202020204" pitchFamily="34" charset="0"/>
              <a:buChar char="•"/>
            </a:pPr>
            <a:r>
              <a:rPr lang="en-GB" sz="11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BREEAM certification demonstrates credible sustainability, protects asset value, and appeals to guests, investors, and corporate clients</a:t>
            </a:r>
          </a:p>
          <a:p>
            <a:pPr marL="171450" indent="-171450" algn="l">
              <a:spcAft>
                <a:spcPts val="500"/>
              </a:spcAft>
              <a:buFont typeface="Arial" panose="020B0604020202020204" pitchFamily="34" charset="0"/>
              <a:buChar char="•"/>
            </a:pPr>
            <a:r>
              <a:rPr lang="en-GB" sz="1100"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Aligning EPC and TM44 recommendations with the hotel’s Property Improvement Plan (PIP) helps Manchester hotel managers efficiently plan upgrades, meet brand standards, and support the city’s 2038 zero-carbon target while protecting asset value and ensuring ESG compliance.</a:t>
            </a:r>
          </a:p>
        </p:txBody>
      </p:sp>
      <p:sp>
        <p:nvSpPr>
          <p:cNvPr id="10" name="TextBox 9">
            <a:extLst>
              <a:ext uri="{FF2B5EF4-FFF2-40B4-BE49-F238E27FC236}">
                <a16:creationId xmlns:a16="http://schemas.microsoft.com/office/drawing/2014/main" id="{24A28FDD-F7C9-FF5D-21C9-1A7FC3B4879E}"/>
              </a:ext>
            </a:extLst>
          </p:cNvPr>
          <p:cNvSpPr txBox="1"/>
          <p:nvPr/>
        </p:nvSpPr>
        <p:spPr>
          <a:xfrm>
            <a:off x="8021651" y="-1062734"/>
            <a:ext cx="6098240" cy="369332"/>
          </a:xfrm>
          <a:prstGeom prst="rect">
            <a:avLst/>
          </a:prstGeom>
          <a:noFill/>
        </p:spPr>
        <p:txBody>
          <a:bodyPr wrap="square">
            <a:spAutoFit/>
          </a:bodyPr>
          <a:lstStyle/>
          <a:p>
            <a:r>
              <a:rPr lang="en-GB" b="0" i="0" dirty="0">
                <a:solidFill>
                  <a:srgbClr val="FF0000"/>
                </a:solidFill>
                <a:effectLst/>
                <a:latin typeface="Arial" panose="020B0604020202020204" pitchFamily="34" charset="0"/>
              </a:rPr>
              <a:t>*we can use the </a:t>
            </a:r>
            <a:r>
              <a:rPr lang="en-GB" b="0" i="0" dirty="0" err="1">
                <a:solidFill>
                  <a:srgbClr val="FF0000"/>
                </a:solidFill>
                <a:effectLst/>
                <a:latin typeface="Arial" panose="020B0604020202020204" pitchFamily="34" charset="0"/>
              </a:rPr>
              <a:t>epc</a:t>
            </a:r>
            <a:r>
              <a:rPr lang="en-GB" b="0" i="0" dirty="0">
                <a:solidFill>
                  <a:srgbClr val="FF0000"/>
                </a:solidFill>
                <a:effectLst/>
                <a:latin typeface="Arial" panose="020B0604020202020204" pitchFamily="34" charset="0"/>
              </a:rPr>
              <a:t> rating image attached*</a:t>
            </a:r>
            <a:endParaRPr lang="en-US" dirty="0">
              <a:solidFill>
                <a:srgbClr val="FF0000"/>
              </a:solidFill>
            </a:endParaRPr>
          </a:p>
        </p:txBody>
      </p:sp>
    </p:spTree>
    <p:extLst>
      <p:ext uri="{BB962C8B-B14F-4D97-AF65-F5344CB8AC3E}">
        <p14:creationId xmlns:p14="http://schemas.microsoft.com/office/powerpoint/2010/main" val="4063070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92;p17">
            <a:extLst>
              <a:ext uri="{FF2B5EF4-FFF2-40B4-BE49-F238E27FC236}">
                <a16:creationId xmlns:a16="http://schemas.microsoft.com/office/drawing/2014/main" id="{F9BC4E0C-3F5A-ABDE-F33A-3204B1A7BB3A}"/>
              </a:ext>
            </a:extLst>
          </p:cNvPr>
          <p:cNvSpPr/>
          <p:nvPr/>
        </p:nvSpPr>
        <p:spPr>
          <a:xfrm rot="16200000" flipV="1">
            <a:off x="5808694" y="-22381"/>
            <a:ext cx="572896" cy="11311403"/>
          </a:xfrm>
          <a:prstGeom prst="round1Rect">
            <a:avLst/>
          </a:prstGeom>
          <a:gradFill>
            <a:gsLst>
              <a:gs pos="0">
                <a:srgbClr val="007188"/>
              </a:gs>
              <a:gs pos="50000">
                <a:srgbClr val="007F6F"/>
              </a:gs>
              <a:gs pos="82000">
                <a:srgbClr val="008E55"/>
              </a:gs>
              <a:gs pos="96000">
                <a:srgbClr val="009D3A"/>
              </a:gs>
              <a:gs pos="100000">
                <a:srgbClr val="009D3A"/>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 name="TextBox 3">
            <a:extLst>
              <a:ext uri="{FF2B5EF4-FFF2-40B4-BE49-F238E27FC236}">
                <a16:creationId xmlns:a16="http://schemas.microsoft.com/office/drawing/2014/main" id="{E14D3FE3-E716-C1F8-C6D3-5669CD6B9A78}"/>
              </a:ext>
            </a:extLst>
          </p:cNvPr>
          <p:cNvSpPr txBox="1"/>
          <p:nvPr/>
        </p:nvSpPr>
        <p:spPr>
          <a:xfrm>
            <a:off x="348343" y="856290"/>
            <a:ext cx="8866777" cy="769441"/>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Many hotels are operationally stretched, with limited ESG expertise, high staff turnover, or stalled sustainability commitments. Our managed service supports hotel managers to develop and deliver ESG roadmaps that drive measurable progress and achieve credible eco-certifications, such as Green Tourism, Green Meetings, Green Key, and Greengage – validating responsible operations, reducing costs, and enhancing positive environmental and social impact.</a:t>
            </a:r>
          </a:p>
        </p:txBody>
      </p:sp>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310258" cy="400110"/>
          </a:xfrm>
          <a:prstGeom prst="rect">
            <a:avLst/>
          </a:prstGeom>
          <a:noFill/>
        </p:spPr>
        <p:txBody>
          <a:bodyPr wrap="square">
            <a:spAutoFit/>
          </a:bodyPr>
          <a:lstStyle/>
          <a:p>
            <a:pPr algn="l"/>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Mission : Net Zero – Managed Eco-Certification Support Programme</a:t>
            </a:r>
            <a:endPar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1E854613-C944-E051-B170-3B449F48510C}"/>
              </a:ext>
            </a:extLst>
          </p:cNvPr>
          <p:cNvSpPr txBox="1"/>
          <p:nvPr/>
        </p:nvSpPr>
        <p:spPr>
          <a:xfrm>
            <a:off x="563494" y="5404429"/>
            <a:ext cx="8129911" cy="430887"/>
          </a:xfrm>
          <a:prstGeom prst="rect">
            <a:avLst/>
          </a:prstGeom>
          <a:noFill/>
        </p:spPr>
        <p:txBody>
          <a:bodyPr wrap="square" rtlCol="0">
            <a:spAutoFit/>
          </a:bodyPr>
          <a:lstStyle/>
          <a:p>
            <a:pPr algn="l"/>
            <a:r>
              <a:rPr lang="en-GB" sz="11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These roadmaps provide strategic frameworks, and successful certification audits demonstrate compliance for Manchester’s hotels with high environmental, sustainability, and social impact standards</a:t>
            </a:r>
            <a:endParaRPr lang="en-US" sz="1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AF9BB729-5A7D-0843-C366-87681C098283}"/>
              </a:ext>
            </a:extLst>
          </p:cNvPr>
          <p:cNvSpPr txBox="1"/>
          <p:nvPr/>
        </p:nvSpPr>
        <p:spPr>
          <a:xfrm>
            <a:off x="348342" y="1830739"/>
            <a:ext cx="11310258" cy="369332"/>
          </a:xfrm>
          <a:prstGeom prst="rect">
            <a:avLst/>
          </a:prstGeom>
          <a:noFill/>
        </p:spPr>
        <p:txBody>
          <a:bodyPr wrap="square">
            <a:spAutoFit/>
          </a:bodyPr>
          <a:lstStyle/>
          <a:p>
            <a:pPr algn="l"/>
            <a:r>
              <a:rPr lang="en-GB" sz="18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How it works</a:t>
            </a:r>
            <a:endParaRPr lang="en-GB" sz="18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Google Shape;392;p17">
            <a:extLst>
              <a:ext uri="{FF2B5EF4-FFF2-40B4-BE49-F238E27FC236}">
                <a16:creationId xmlns:a16="http://schemas.microsoft.com/office/drawing/2014/main" id="{6A984C79-7428-D998-13DF-D39C6F73F18D}"/>
              </a:ext>
            </a:extLst>
          </p:cNvPr>
          <p:cNvSpPr/>
          <p:nvPr/>
        </p:nvSpPr>
        <p:spPr>
          <a:xfrm rot="5400000">
            <a:off x="2864727" y="78717"/>
            <a:ext cx="572899" cy="5423479"/>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8" name="Google Shape;392;p17">
            <a:extLst>
              <a:ext uri="{FF2B5EF4-FFF2-40B4-BE49-F238E27FC236}">
                <a16:creationId xmlns:a16="http://schemas.microsoft.com/office/drawing/2014/main" id="{7CB26FBE-5BA8-8549-A3EF-BF72F6A56B9C}"/>
              </a:ext>
            </a:extLst>
          </p:cNvPr>
          <p:cNvSpPr/>
          <p:nvPr/>
        </p:nvSpPr>
        <p:spPr>
          <a:xfrm rot="5400000">
            <a:off x="2864726" y="764518"/>
            <a:ext cx="572899" cy="54234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9" name="Google Shape;392;p17">
            <a:extLst>
              <a:ext uri="{FF2B5EF4-FFF2-40B4-BE49-F238E27FC236}">
                <a16:creationId xmlns:a16="http://schemas.microsoft.com/office/drawing/2014/main" id="{A7E5D3CC-1ECA-A00B-E884-47241C27BD3C}"/>
              </a:ext>
            </a:extLst>
          </p:cNvPr>
          <p:cNvSpPr/>
          <p:nvPr/>
        </p:nvSpPr>
        <p:spPr>
          <a:xfrm rot="5400000">
            <a:off x="2864726" y="1450318"/>
            <a:ext cx="572899" cy="54234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0" name="Google Shape;392;p17">
            <a:extLst>
              <a:ext uri="{FF2B5EF4-FFF2-40B4-BE49-F238E27FC236}">
                <a16:creationId xmlns:a16="http://schemas.microsoft.com/office/drawing/2014/main" id="{4D42A494-E6D6-C574-9023-780D2FA2038A}"/>
              </a:ext>
            </a:extLst>
          </p:cNvPr>
          <p:cNvSpPr/>
          <p:nvPr/>
        </p:nvSpPr>
        <p:spPr>
          <a:xfrm rot="5400000">
            <a:off x="2864726" y="2136116"/>
            <a:ext cx="572899" cy="54234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2" name="Google Shape;392;p17">
            <a:extLst>
              <a:ext uri="{FF2B5EF4-FFF2-40B4-BE49-F238E27FC236}">
                <a16:creationId xmlns:a16="http://schemas.microsoft.com/office/drawing/2014/main" id="{F20C479F-C469-C9E0-D0FA-37C3A021B77C}"/>
              </a:ext>
            </a:extLst>
          </p:cNvPr>
          <p:cNvSpPr/>
          <p:nvPr/>
        </p:nvSpPr>
        <p:spPr>
          <a:xfrm rot="5400000">
            <a:off x="8751506" y="78717"/>
            <a:ext cx="572899" cy="5423479"/>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3" name="Google Shape;392;p17">
            <a:extLst>
              <a:ext uri="{FF2B5EF4-FFF2-40B4-BE49-F238E27FC236}">
                <a16:creationId xmlns:a16="http://schemas.microsoft.com/office/drawing/2014/main" id="{F2D8B023-01EF-DCD3-DA77-C72FB79BCBBC}"/>
              </a:ext>
            </a:extLst>
          </p:cNvPr>
          <p:cNvSpPr/>
          <p:nvPr/>
        </p:nvSpPr>
        <p:spPr>
          <a:xfrm rot="5400000">
            <a:off x="8751505" y="764518"/>
            <a:ext cx="572899" cy="54234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4" name="Google Shape;392;p17">
            <a:extLst>
              <a:ext uri="{FF2B5EF4-FFF2-40B4-BE49-F238E27FC236}">
                <a16:creationId xmlns:a16="http://schemas.microsoft.com/office/drawing/2014/main" id="{7BC7AE08-2F85-B640-4B99-7E6B567B78C1}"/>
              </a:ext>
            </a:extLst>
          </p:cNvPr>
          <p:cNvSpPr/>
          <p:nvPr/>
        </p:nvSpPr>
        <p:spPr>
          <a:xfrm rot="5400000">
            <a:off x="8751505" y="1450318"/>
            <a:ext cx="572899" cy="54234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5" name="Google Shape;392;p17">
            <a:extLst>
              <a:ext uri="{FF2B5EF4-FFF2-40B4-BE49-F238E27FC236}">
                <a16:creationId xmlns:a16="http://schemas.microsoft.com/office/drawing/2014/main" id="{227E905B-DF26-8881-666D-B9F6C98AC759}"/>
              </a:ext>
            </a:extLst>
          </p:cNvPr>
          <p:cNvSpPr/>
          <p:nvPr/>
        </p:nvSpPr>
        <p:spPr>
          <a:xfrm rot="5400000">
            <a:off x="8751505" y="2136116"/>
            <a:ext cx="572899" cy="5423477"/>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6" name="Google Shape;392;p17">
            <a:extLst>
              <a:ext uri="{FF2B5EF4-FFF2-40B4-BE49-F238E27FC236}">
                <a16:creationId xmlns:a16="http://schemas.microsoft.com/office/drawing/2014/main" id="{8720EF13-2A17-8DCC-40AE-A1177A53DE12}"/>
              </a:ext>
            </a:extLst>
          </p:cNvPr>
          <p:cNvSpPr/>
          <p:nvPr/>
        </p:nvSpPr>
        <p:spPr>
          <a:xfrm rot="5400000">
            <a:off x="8751506" y="-634084"/>
            <a:ext cx="572899" cy="5423479"/>
          </a:xfrm>
          <a:prstGeom prst="round2SameRect">
            <a:avLst>
              <a:gd name="adj1" fmla="val 1367"/>
              <a:gd name="adj2" fmla="val 0"/>
            </a:avLst>
          </a:prstGeom>
          <a:solidFill>
            <a:srgbClr val="F1FAF5">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7" name="Google Shape;392;p17">
            <a:extLst>
              <a:ext uri="{FF2B5EF4-FFF2-40B4-BE49-F238E27FC236}">
                <a16:creationId xmlns:a16="http://schemas.microsoft.com/office/drawing/2014/main" id="{BC190E9E-8C1D-0A70-C7C7-6405A544CA95}"/>
              </a:ext>
            </a:extLst>
          </p:cNvPr>
          <p:cNvSpPr/>
          <p:nvPr/>
        </p:nvSpPr>
        <p:spPr>
          <a:xfrm rot="5400000">
            <a:off x="329956" y="2611017"/>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8" name="Google Shape;392;p17">
            <a:extLst>
              <a:ext uri="{FF2B5EF4-FFF2-40B4-BE49-F238E27FC236}">
                <a16:creationId xmlns:a16="http://schemas.microsoft.com/office/drawing/2014/main" id="{B359518C-D43A-EEC2-166C-F6F233B64A10}"/>
              </a:ext>
            </a:extLst>
          </p:cNvPr>
          <p:cNvSpPr/>
          <p:nvPr/>
        </p:nvSpPr>
        <p:spPr>
          <a:xfrm rot="5400000">
            <a:off x="329956" y="3296817"/>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9" name="Google Shape;392;p17">
            <a:extLst>
              <a:ext uri="{FF2B5EF4-FFF2-40B4-BE49-F238E27FC236}">
                <a16:creationId xmlns:a16="http://schemas.microsoft.com/office/drawing/2014/main" id="{6BEC194B-EC99-F315-C53E-0169FBF2A955}"/>
              </a:ext>
            </a:extLst>
          </p:cNvPr>
          <p:cNvSpPr/>
          <p:nvPr/>
        </p:nvSpPr>
        <p:spPr>
          <a:xfrm rot="5400000">
            <a:off x="329956" y="3982617"/>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30" name="Google Shape;392;p17">
            <a:extLst>
              <a:ext uri="{FF2B5EF4-FFF2-40B4-BE49-F238E27FC236}">
                <a16:creationId xmlns:a16="http://schemas.microsoft.com/office/drawing/2014/main" id="{7CD76FE7-3687-6C45-00A1-B47057839808}"/>
              </a:ext>
            </a:extLst>
          </p:cNvPr>
          <p:cNvSpPr/>
          <p:nvPr/>
        </p:nvSpPr>
        <p:spPr>
          <a:xfrm rot="5400000">
            <a:off x="329956" y="4668415"/>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31" name="TextBox 30">
            <a:extLst>
              <a:ext uri="{FF2B5EF4-FFF2-40B4-BE49-F238E27FC236}">
                <a16:creationId xmlns:a16="http://schemas.microsoft.com/office/drawing/2014/main" id="{53B16D1F-8D0A-BEE7-3BAC-3A1A030E787A}"/>
              </a:ext>
            </a:extLst>
          </p:cNvPr>
          <p:cNvSpPr txBox="1"/>
          <p:nvPr/>
        </p:nvSpPr>
        <p:spPr>
          <a:xfrm>
            <a:off x="842962" y="2583383"/>
            <a:ext cx="4788435" cy="430887"/>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Kick-Start &amp; Green Team Formation</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Introduce the programme and establish a Green Team with hotel staff</a:t>
            </a:r>
          </a:p>
        </p:txBody>
      </p:sp>
      <p:sp>
        <p:nvSpPr>
          <p:cNvPr id="32" name="TextBox 31">
            <a:extLst>
              <a:ext uri="{FF2B5EF4-FFF2-40B4-BE49-F238E27FC236}">
                <a16:creationId xmlns:a16="http://schemas.microsoft.com/office/drawing/2014/main" id="{5925D7E8-6057-766E-497B-11147C85C045}"/>
              </a:ext>
            </a:extLst>
          </p:cNvPr>
          <p:cNvSpPr txBox="1"/>
          <p:nvPr/>
        </p:nvSpPr>
        <p:spPr>
          <a:xfrm>
            <a:off x="842962" y="3188987"/>
            <a:ext cx="4788435" cy="600164"/>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Pre-Assessment &amp; Policy Review</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Onsite review of building, operations, and existing policies against </a:t>
            </a:r>
            <a:b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br>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eco-certification criteria</a:t>
            </a:r>
          </a:p>
        </p:txBody>
      </p:sp>
      <p:sp>
        <p:nvSpPr>
          <p:cNvPr id="33" name="TextBox 32">
            <a:extLst>
              <a:ext uri="{FF2B5EF4-FFF2-40B4-BE49-F238E27FC236}">
                <a16:creationId xmlns:a16="http://schemas.microsoft.com/office/drawing/2014/main" id="{15FE2E61-3ED4-AFF4-355F-6BF1BBBE7CEF}"/>
              </a:ext>
            </a:extLst>
          </p:cNvPr>
          <p:cNvSpPr txBox="1"/>
          <p:nvPr/>
        </p:nvSpPr>
        <p:spPr>
          <a:xfrm>
            <a:off x="842962" y="3954983"/>
            <a:ext cx="4788435" cy="430887"/>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Benchmark &amp; Gap Analysis</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Identify strengths and improvement opportunities to set realistic targets</a:t>
            </a:r>
          </a:p>
        </p:txBody>
      </p:sp>
      <p:sp>
        <p:nvSpPr>
          <p:cNvPr id="34" name="TextBox 33">
            <a:extLst>
              <a:ext uri="{FF2B5EF4-FFF2-40B4-BE49-F238E27FC236}">
                <a16:creationId xmlns:a16="http://schemas.microsoft.com/office/drawing/2014/main" id="{8158F5B4-9A3D-4DF9-0E87-B4C5CF2CB0EB}"/>
              </a:ext>
            </a:extLst>
          </p:cNvPr>
          <p:cNvSpPr txBox="1"/>
          <p:nvPr/>
        </p:nvSpPr>
        <p:spPr>
          <a:xfrm>
            <a:off x="842962" y="4543934"/>
            <a:ext cx="5019791" cy="600164"/>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Action Planning &amp; Evidence Hub</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Define roles, timescales, and collate evidence in a shared online repository (SharePoint)</a:t>
            </a:r>
          </a:p>
        </p:txBody>
      </p:sp>
      <p:sp>
        <p:nvSpPr>
          <p:cNvPr id="35" name="TextBox 34">
            <a:extLst>
              <a:ext uri="{FF2B5EF4-FFF2-40B4-BE49-F238E27FC236}">
                <a16:creationId xmlns:a16="http://schemas.microsoft.com/office/drawing/2014/main" id="{35372893-2C8E-0F26-B596-3EF327A81ABC}"/>
              </a:ext>
            </a:extLst>
          </p:cNvPr>
          <p:cNvSpPr txBox="1"/>
          <p:nvPr/>
        </p:nvSpPr>
        <p:spPr>
          <a:xfrm>
            <a:off x="6732774" y="2503574"/>
            <a:ext cx="4788435" cy="600164"/>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Carbon, Water &amp; Waste Measurement</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Use HCMI, HWMI, and waste measurement tools to baseline and track key performance indicators</a:t>
            </a:r>
          </a:p>
        </p:txBody>
      </p:sp>
      <p:sp>
        <p:nvSpPr>
          <p:cNvPr id="36" name="TextBox 35">
            <a:extLst>
              <a:ext uri="{FF2B5EF4-FFF2-40B4-BE49-F238E27FC236}">
                <a16:creationId xmlns:a16="http://schemas.microsoft.com/office/drawing/2014/main" id="{0F062537-8FC3-2D81-2959-E693BA55861A}"/>
              </a:ext>
            </a:extLst>
          </p:cNvPr>
          <p:cNvSpPr txBox="1"/>
          <p:nvPr/>
        </p:nvSpPr>
        <p:spPr>
          <a:xfrm>
            <a:off x="6732774" y="3255736"/>
            <a:ext cx="4788435" cy="430887"/>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Ongoing Support &amp; Progress Tracking</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Proactive account management with regular meetings to keep momentum</a:t>
            </a:r>
          </a:p>
        </p:txBody>
      </p:sp>
      <p:sp>
        <p:nvSpPr>
          <p:cNvPr id="37" name="TextBox 36">
            <a:extLst>
              <a:ext uri="{FF2B5EF4-FFF2-40B4-BE49-F238E27FC236}">
                <a16:creationId xmlns:a16="http://schemas.microsoft.com/office/drawing/2014/main" id="{301A855D-AB53-9535-6A37-B2458AE0F554}"/>
              </a:ext>
            </a:extLst>
          </p:cNvPr>
          <p:cNvSpPr txBox="1"/>
          <p:nvPr/>
        </p:nvSpPr>
        <p:spPr>
          <a:xfrm>
            <a:off x="6732774" y="3941536"/>
            <a:ext cx="5127532" cy="430887"/>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Certification Submission &amp; Assessment</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Support final submission and eco-certification assessment, such as Green Key</a:t>
            </a:r>
          </a:p>
        </p:txBody>
      </p:sp>
      <p:sp>
        <p:nvSpPr>
          <p:cNvPr id="38" name="TextBox 37">
            <a:extLst>
              <a:ext uri="{FF2B5EF4-FFF2-40B4-BE49-F238E27FC236}">
                <a16:creationId xmlns:a16="http://schemas.microsoft.com/office/drawing/2014/main" id="{AE4E3E30-D8F3-120E-86F9-3A07E34DE5D9}"/>
              </a:ext>
            </a:extLst>
          </p:cNvPr>
          <p:cNvSpPr txBox="1"/>
          <p:nvPr/>
        </p:nvSpPr>
        <p:spPr>
          <a:xfrm>
            <a:off x="6732774" y="4640783"/>
            <a:ext cx="4963131" cy="430887"/>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Continuous Improvement</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Provide annual improvement plans and review sessions for Year 2+ progress</a:t>
            </a:r>
          </a:p>
        </p:txBody>
      </p:sp>
      <p:sp>
        <p:nvSpPr>
          <p:cNvPr id="39" name="Google Shape;392;p17">
            <a:extLst>
              <a:ext uri="{FF2B5EF4-FFF2-40B4-BE49-F238E27FC236}">
                <a16:creationId xmlns:a16="http://schemas.microsoft.com/office/drawing/2014/main" id="{274E0CEE-C9F5-EACD-94A7-9CE058ADE27C}"/>
              </a:ext>
            </a:extLst>
          </p:cNvPr>
          <p:cNvSpPr/>
          <p:nvPr/>
        </p:nvSpPr>
        <p:spPr>
          <a:xfrm rot="5400000">
            <a:off x="6219768" y="2611017"/>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0" name="Google Shape;392;p17">
            <a:extLst>
              <a:ext uri="{FF2B5EF4-FFF2-40B4-BE49-F238E27FC236}">
                <a16:creationId xmlns:a16="http://schemas.microsoft.com/office/drawing/2014/main" id="{3D59AA37-0A56-BA18-3B5C-8337BF35A85B}"/>
              </a:ext>
            </a:extLst>
          </p:cNvPr>
          <p:cNvSpPr/>
          <p:nvPr/>
        </p:nvSpPr>
        <p:spPr>
          <a:xfrm rot="5400000">
            <a:off x="6219768" y="3296817"/>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1" name="Google Shape;392;p17">
            <a:extLst>
              <a:ext uri="{FF2B5EF4-FFF2-40B4-BE49-F238E27FC236}">
                <a16:creationId xmlns:a16="http://schemas.microsoft.com/office/drawing/2014/main" id="{1003F089-E420-8128-F242-C9D9415376A0}"/>
              </a:ext>
            </a:extLst>
          </p:cNvPr>
          <p:cNvSpPr/>
          <p:nvPr/>
        </p:nvSpPr>
        <p:spPr>
          <a:xfrm rot="5400000">
            <a:off x="6219768" y="3982617"/>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2" name="Google Shape;392;p17">
            <a:extLst>
              <a:ext uri="{FF2B5EF4-FFF2-40B4-BE49-F238E27FC236}">
                <a16:creationId xmlns:a16="http://schemas.microsoft.com/office/drawing/2014/main" id="{21C15734-DCD4-1E9F-1C05-C70529935A35}"/>
              </a:ext>
            </a:extLst>
          </p:cNvPr>
          <p:cNvSpPr/>
          <p:nvPr/>
        </p:nvSpPr>
        <p:spPr>
          <a:xfrm rot="5400000">
            <a:off x="6219768" y="4668415"/>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3" name="Google Shape;392;p17">
            <a:extLst>
              <a:ext uri="{FF2B5EF4-FFF2-40B4-BE49-F238E27FC236}">
                <a16:creationId xmlns:a16="http://schemas.microsoft.com/office/drawing/2014/main" id="{A774FF69-2FEB-3E7D-3A56-CA108DF3BFCD}"/>
              </a:ext>
            </a:extLst>
          </p:cNvPr>
          <p:cNvSpPr/>
          <p:nvPr/>
        </p:nvSpPr>
        <p:spPr>
          <a:xfrm rot="5400000">
            <a:off x="6219768" y="1898323"/>
            <a:ext cx="572899" cy="353939"/>
          </a:xfrm>
          <a:prstGeom prst="round2SameRect">
            <a:avLst>
              <a:gd name="adj1" fmla="val 1367"/>
              <a:gd name="adj2" fmla="val 0"/>
            </a:avLst>
          </a:prstGeom>
          <a:solidFill>
            <a:srgbClr val="009D3A">
              <a:alpha val="9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1E1838"/>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4" name="TextBox 43">
            <a:extLst>
              <a:ext uri="{FF2B5EF4-FFF2-40B4-BE49-F238E27FC236}">
                <a16:creationId xmlns:a16="http://schemas.microsoft.com/office/drawing/2014/main" id="{4608ADF7-A32D-04CE-AA1F-A90426533C53}"/>
              </a:ext>
            </a:extLst>
          </p:cNvPr>
          <p:cNvSpPr txBox="1"/>
          <p:nvPr/>
        </p:nvSpPr>
        <p:spPr>
          <a:xfrm>
            <a:off x="6732774" y="1802732"/>
            <a:ext cx="4788435" cy="600164"/>
          </a:xfrm>
          <a:prstGeom prst="rect">
            <a:avLst/>
          </a:prstGeom>
          <a:noFill/>
        </p:spPr>
        <p:txBody>
          <a:bodyPr wrap="square" rtlCol="0">
            <a:spAutoFit/>
          </a:bodyPr>
          <a:lstStyle/>
          <a:p>
            <a:pPr algn="l"/>
            <a:r>
              <a:rPr lang="en-GB" sz="11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Training &amp; Capacity Building</a:t>
            </a:r>
          </a:p>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Deliver sustainability training in areas such as Carbon Literacy, biodiversity, and hospitality best practice</a:t>
            </a:r>
          </a:p>
        </p:txBody>
      </p:sp>
      <p:sp>
        <p:nvSpPr>
          <p:cNvPr id="46" name="TextBox 45">
            <a:extLst>
              <a:ext uri="{FF2B5EF4-FFF2-40B4-BE49-F238E27FC236}">
                <a16:creationId xmlns:a16="http://schemas.microsoft.com/office/drawing/2014/main" id="{EDF1C2F1-8F94-8CBD-A3C9-9D2F68CE2459}"/>
              </a:ext>
            </a:extLst>
          </p:cNvPr>
          <p:cNvSpPr txBox="1"/>
          <p:nvPr/>
        </p:nvSpPr>
        <p:spPr>
          <a:xfrm>
            <a:off x="455353" y="26053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1</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7" name="TextBox 46">
            <a:extLst>
              <a:ext uri="{FF2B5EF4-FFF2-40B4-BE49-F238E27FC236}">
                <a16:creationId xmlns:a16="http://schemas.microsoft.com/office/drawing/2014/main" id="{587A6458-F249-AF9D-CD8E-19FAC93D92EF}"/>
              </a:ext>
            </a:extLst>
          </p:cNvPr>
          <p:cNvSpPr txBox="1"/>
          <p:nvPr/>
        </p:nvSpPr>
        <p:spPr>
          <a:xfrm>
            <a:off x="455353" y="32911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 name="TextBox 47">
            <a:extLst>
              <a:ext uri="{FF2B5EF4-FFF2-40B4-BE49-F238E27FC236}">
                <a16:creationId xmlns:a16="http://schemas.microsoft.com/office/drawing/2014/main" id="{FA451FA6-3518-3E11-78F4-CC282AD9B497}"/>
              </a:ext>
            </a:extLst>
          </p:cNvPr>
          <p:cNvSpPr txBox="1"/>
          <p:nvPr/>
        </p:nvSpPr>
        <p:spPr>
          <a:xfrm>
            <a:off x="455353" y="39769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3</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 name="TextBox 48">
            <a:extLst>
              <a:ext uri="{FF2B5EF4-FFF2-40B4-BE49-F238E27FC236}">
                <a16:creationId xmlns:a16="http://schemas.microsoft.com/office/drawing/2014/main" id="{0E1AE55C-6C06-C6D7-E4D2-E780CE5FF9A2}"/>
              </a:ext>
            </a:extLst>
          </p:cNvPr>
          <p:cNvSpPr txBox="1"/>
          <p:nvPr/>
        </p:nvSpPr>
        <p:spPr>
          <a:xfrm>
            <a:off x="455353" y="46627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4</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TextBox 49">
            <a:extLst>
              <a:ext uri="{FF2B5EF4-FFF2-40B4-BE49-F238E27FC236}">
                <a16:creationId xmlns:a16="http://schemas.microsoft.com/office/drawing/2014/main" id="{70124C58-6956-0EE7-705B-BF29B8B08D3B}"/>
              </a:ext>
            </a:extLst>
          </p:cNvPr>
          <p:cNvSpPr txBox="1"/>
          <p:nvPr/>
        </p:nvSpPr>
        <p:spPr>
          <a:xfrm>
            <a:off x="6358611" y="26053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6</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TextBox 50">
            <a:extLst>
              <a:ext uri="{FF2B5EF4-FFF2-40B4-BE49-F238E27FC236}">
                <a16:creationId xmlns:a16="http://schemas.microsoft.com/office/drawing/2014/main" id="{70AA9F3F-890F-9088-4065-46367A7EA08A}"/>
              </a:ext>
            </a:extLst>
          </p:cNvPr>
          <p:cNvSpPr txBox="1"/>
          <p:nvPr/>
        </p:nvSpPr>
        <p:spPr>
          <a:xfrm>
            <a:off x="6358611" y="32911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7</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 name="TextBox 51">
            <a:extLst>
              <a:ext uri="{FF2B5EF4-FFF2-40B4-BE49-F238E27FC236}">
                <a16:creationId xmlns:a16="http://schemas.microsoft.com/office/drawing/2014/main" id="{A16C633C-13A7-6927-CD8C-C0BA1F9D7EF2}"/>
              </a:ext>
            </a:extLst>
          </p:cNvPr>
          <p:cNvSpPr txBox="1"/>
          <p:nvPr/>
        </p:nvSpPr>
        <p:spPr>
          <a:xfrm>
            <a:off x="6358611" y="39769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8</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3" name="TextBox 52">
            <a:extLst>
              <a:ext uri="{FF2B5EF4-FFF2-40B4-BE49-F238E27FC236}">
                <a16:creationId xmlns:a16="http://schemas.microsoft.com/office/drawing/2014/main" id="{36C9F479-FEDD-41CF-3D14-63903323EEE3}"/>
              </a:ext>
            </a:extLst>
          </p:cNvPr>
          <p:cNvSpPr txBox="1"/>
          <p:nvPr/>
        </p:nvSpPr>
        <p:spPr>
          <a:xfrm>
            <a:off x="6358611" y="4662788"/>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TextBox 53">
            <a:extLst>
              <a:ext uri="{FF2B5EF4-FFF2-40B4-BE49-F238E27FC236}">
                <a16:creationId xmlns:a16="http://schemas.microsoft.com/office/drawing/2014/main" id="{19586CC5-2C5C-7CF0-99F4-D660FABE3DBC}"/>
              </a:ext>
            </a:extLst>
          </p:cNvPr>
          <p:cNvSpPr txBox="1"/>
          <p:nvPr/>
        </p:nvSpPr>
        <p:spPr>
          <a:xfrm>
            <a:off x="6358611" y="1892694"/>
            <a:ext cx="266360" cy="369332"/>
          </a:xfrm>
          <a:prstGeom prst="rect">
            <a:avLst/>
          </a:prstGeom>
          <a:noFill/>
        </p:spPr>
        <p:txBody>
          <a:bodyPr wrap="square">
            <a:spAutoFit/>
          </a:bodyPr>
          <a:lstStyle/>
          <a:p>
            <a:r>
              <a:rPr lang="en-GB" sz="18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5</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6" name="Picture 55" descr="Green text and a leaf&#10;&#10;Description automatically generated">
            <a:extLst>
              <a:ext uri="{FF2B5EF4-FFF2-40B4-BE49-F238E27FC236}">
                <a16:creationId xmlns:a16="http://schemas.microsoft.com/office/drawing/2014/main" id="{165C492A-0689-AC4B-0F08-389D91263604}"/>
              </a:ext>
            </a:extLst>
          </p:cNvPr>
          <p:cNvPicPr>
            <a:picLocks noChangeAspect="1"/>
          </p:cNvPicPr>
          <p:nvPr/>
        </p:nvPicPr>
        <p:blipFill>
          <a:blip r:embed="rId2"/>
          <a:stretch>
            <a:fillRect/>
          </a:stretch>
        </p:blipFill>
        <p:spPr>
          <a:xfrm>
            <a:off x="10835772" y="182556"/>
            <a:ext cx="1024534" cy="594660"/>
          </a:xfrm>
          <a:prstGeom prst="rect">
            <a:avLst/>
          </a:prstGeom>
        </p:spPr>
      </p:pic>
      <p:pic>
        <p:nvPicPr>
          <p:cNvPr id="58" name="Picture 57" descr="A black text on a white background&#10;&#10;Description automatically generated">
            <a:extLst>
              <a:ext uri="{FF2B5EF4-FFF2-40B4-BE49-F238E27FC236}">
                <a16:creationId xmlns:a16="http://schemas.microsoft.com/office/drawing/2014/main" id="{1AAE9C5B-0E89-8E9A-D5DF-604857B6359D}"/>
              </a:ext>
            </a:extLst>
          </p:cNvPr>
          <p:cNvPicPr>
            <a:picLocks noChangeAspect="1"/>
          </p:cNvPicPr>
          <p:nvPr/>
        </p:nvPicPr>
        <p:blipFill>
          <a:blip r:embed="rId3"/>
          <a:stretch>
            <a:fillRect/>
          </a:stretch>
        </p:blipFill>
        <p:spPr>
          <a:xfrm>
            <a:off x="9976836" y="956014"/>
            <a:ext cx="1024534" cy="346847"/>
          </a:xfrm>
          <a:prstGeom prst="rect">
            <a:avLst/>
          </a:prstGeom>
        </p:spPr>
      </p:pic>
      <p:pic>
        <p:nvPicPr>
          <p:cNvPr id="60" name="Picture 59" descr="Green text on a black background&#10;&#10;Description automatically generated">
            <a:extLst>
              <a:ext uri="{FF2B5EF4-FFF2-40B4-BE49-F238E27FC236}">
                <a16:creationId xmlns:a16="http://schemas.microsoft.com/office/drawing/2014/main" id="{B515D7D1-B2B4-D79C-4CAF-F872CB80718A}"/>
              </a:ext>
            </a:extLst>
          </p:cNvPr>
          <p:cNvPicPr>
            <a:picLocks noChangeAspect="1"/>
          </p:cNvPicPr>
          <p:nvPr/>
        </p:nvPicPr>
        <p:blipFill>
          <a:blip r:embed="rId4"/>
          <a:stretch>
            <a:fillRect/>
          </a:stretch>
        </p:blipFill>
        <p:spPr>
          <a:xfrm>
            <a:off x="9740095" y="277460"/>
            <a:ext cx="839274" cy="405531"/>
          </a:xfrm>
          <a:prstGeom prst="rect">
            <a:avLst/>
          </a:prstGeom>
        </p:spPr>
      </p:pic>
      <p:pic>
        <p:nvPicPr>
          <p:cNvPr id="62" name="Picture 61" descr="A blue and green key with white text&#10;&#10;Description automatically generated">
            <a:extLst>
              <a:ext uri="{FF2B5EF4-FFF2-40B4-BE49-F238E27FC236}">
                <a16:creationId xmlns:a16="http://schemas.microsoft.com/office/drawing/2014/main" id="{531D63CF-22EC-E1DD-0E32-780B3C078B9A}"/>
              </a:ext>
            </a:extLst>
          </p:cNvPr>
          <p:cNvPicPr>
            <a:picLocks noChangeAspect="1"/>
          </p:cNvPicPr>
          <p:nvPr/>
        </p:nvPicPr>
        <p:blipFill>
          <a:blip r:embed="rId5"/>
          <a:stretch>
            <a:fillRect/>
          </a:stretch>
        </p:blipFill>
        <p:spPr>
          <a:xfrm>
            <a:off x="11267800" y="905881"/>
            <a:ext cx="428105" cy="539574"/>
          </a:xfrm>
          <a:prstGeom prst="rect">
            <a:avLst/>
          </a:prstGeom>
        </p:spPr>
      </p:pic>
    </p:spTree>
    <p:extLst>
      <p:ext uri="{BB962C8B-B14F-4D97-AF65-F5344CB8AC3E}">
        <p14:creationId xmlns:p14="http://schemas.microsoft.com/office/powerpoint/2010/main" val="712806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392;p17">
            <a:extLst>
              <a:ext uri="{FF2B5EF4-FFF2-40B4-BE49-F238E27FC236}">
                <a16:creationId xmlns:a16="http://schemas.microsoft.com/office/drawing/2014/main" id="{D97062E8-40D2-4340-EBAA-C78A812C92FF}"/>
              </a:ext>
            </a:extLst>
          </p:cNvPr>
          <p:cNvSpPr/>
          <p:nvPr/>
        </p:nvSpPr>
        <p:spPr>
          <a:xfrm rot="16200000" flipV="1">
            <a:off x="5808694" y="-22381"/>
            <a:ext cx="572896" cy="11311403"/>
          </a:xfrm>
          <a:prstGeom prst="round1Rect">
            <a:avLst/>
          </a:prstGeom>
          <a:gradFill>
            <a:gsLst>
              <a:gs pos="0">
                <a:srgbClr val="007188"/>
              </a:gs>
              <a:gs pos="50000">
                <a:srgbClr val="007F6F"/>
              </a:gs>
              <a:gs pos="82000">
                <a:srgbClr val="008E55"/>
              </a:gs>
              <a:gs pos="96000">
                <a:srgbClr val="009D3A"/>
              </a:gs>
              <a:gs pos="100000">
                <a:srgbClr val="009D3A"/>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 name="TextBox 3">
            <a:extLst>
              <a:ext uri="{FF2B5EF4-FFF2-40B4-BE49-F238E27FC236}">
                <a16:creationId xmlns:a16="http://schemas.microsoft.com/office/drawing/2014/main" id="{E14D3FE3-E716-C1F8-C6D3-5669CD6B9A78}"/>
              </a:ext>
            </a:extLst>
          </p:cNvPr>
          <p:cNvSpPr txBox="1"/>
          <p:nvPr/>
        </p:nvSpPr>
        <p:spPr>
          <a:xfrm>
            <a:off x="348342" y="870373"/>
            <a:ext cx="11843658" cy="1031051"/>
          </a:xfrm>
          <a:prstGeom prst="rect">
            <a:avLst/>
          </a:prstGeom>
          <a:noFill/>
        </p:spPr>
        <p:txBody>
          <a:bodyPr wrap="square" rtlCol="0">
            <a:spAutoFit/>
          </a:bodyPr>
          <a:lstStyle/>
          <a:p>
            <a:pPr algn="l"/>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Recognising many hotels do not operate an ESG management system, mission : net zero can provide our Green Screen ESG management platform.​</a:t>
            </a:r>
          </a:p>
          <a:p>
            <a:pPr algn="l">
              <a:spcBef>
                <a:spcPts val="600"/>
              </a:spcBef>
            </a:pPr>
            <a:r>
              <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Green Screen enables hotels to monitor sustainability data, track performance and progress over time, report activities in a transparent way, and improve the hotels sustainability performance.</a:t>
            </a:r>
          </a:p>
          <a:p>
            <a:pPr algn="l"/>
            <a:endPar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lgn="l"/>
            <a:endParaRPr lang="en-GB" sz="1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lgn="l"/>
            <a:r>
              <a:rPr lang="en-GB" sz="1200" b="1"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The benefits include: ​</a:t>
            </a:r>
          </a:p>
        </p:txBody>
      </p:sp>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310258" cy="400110"/>
          </a:xfrm>
          <a:prstGeom prst="rect">
            <a:avLst/>
          </a:prstGeom>
          <a:noFill/>
        </p:spPr>
        <p:txBody>
          <a:bodyPr wrap="square">
            <a:spAutoFit/>
          </a:bodyPr>
          <a:lstStyle/>
          <a:p>
            <a:pPr algn="l"/>
            <a:r>
              <a:rPr lang="en-GB" sz="2000" b="1"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rPr>
              <a:t>Green Screen - Monitoring, Managing ​and Reporting on ESG KPI’s</a:t>
            </a:r>
            <a:endParaRPr lang="en-GB" sz="2000" b="0" i="0" dirty="0">
              <a:solidFill>
                <a:srgbClr val="009D3A"/>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1E854613-C944-E051-B170-3B449F48510C}"/>
              </a:ext>
            </a:extLst>
          </p:cNvPr>
          <p:cNvSpPr txBox="1"/>
          <p:nvPr/>
        </p:nvSpPr>
        <p:spPr>
          <a:xfrm>
            <a:off x="563495" y="5397667"/>
            <a:ext cx="8129911" cy="430887"/>
          </a:xfrm>
          <a:prstGeom prst="rect">
            <a:avLst/>
          </a:prstGeom>
          <a:noFill/>
        </p:spPr>
        <p:txBody>
          <a:bodyPr wrap="square" rtlCol="0">
            <a:spAutoFit/>
          </a:bodyPr>
          <a:lstStyle/>
          <a:p>
            <a:pPr algn="l"/>
            <a:r>
              <a:rPr lang="en-GB" sz="11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Green Screen: Your all-in-one ESG platform to track, manage, and prove sustainability progress – </a:t>
            </a:r>
          </a:p>
          <a:p>
            <a:pPr algn="l"/>
            <a:r>
              <a:rPr lang="en-GB" sz="11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strengthening compliance, reputation, and asset value across Manchester’s hospitality sector.</a:t>
            </a:r>
            <a:endParaRPr lang="en-US" sz="1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0B9127AD-2546-FA2C-2381-178D6DC37B53}"/>
              </a:ext>
            </a:extLst>
          </p:cNvPr>
          <p:cNvSpPr txBox="1"/>
          <p:nvPr/>
        </p:nvSpPr>
        <p:spPr>
          <a:xfrm>
            <a:off x="665662" y="2330385"/>
            <a:ext cx="10722429" cy="2646878"/>
          </a:xfrm>
          <a:prstGeom prst="rect">
            <a:avLst/>
          </a:prstGeom>
          <a:noFill/>
        </p:spPr>
        <p:txBody>
          <a:bodyPr wrap="square" rtlCol="0">
            <a:spAutoFit/>
          </a:bodyPr>
          <a:lstStyle/>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Manage environmental, social and people data in a single system​</a:t>
            </a:r>
          </a:p>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Keep everything online in one place and have access to ESG data whenever and wherever​</a:t>
            </a:r>
          </a:p>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Collect data across the individual assets or portfolios for ESG reporting​</a:t>
            </a:r>
          </a:p>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Automatically calculate the carbon footprint with up-to-date emission factors​</a:t>
            </a:r>
          </a:p>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Set and monitor sustainability goals​</a:t>
            </a:r>
          </a:p>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Monitor goals with easy visualisation of progress and gaps​</a:t>
            </a:r>
          </a:p>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Modify and advance targets over time to increase your impact and reduce risks​</a:t>
            </a:r>
          </a:p>
          <a:p>
            <a:pPr algn="l">
              <a:spcAft>
                <a:spcPts val="1200"/>
              </a:spcAft>
            </a:pPr>
            <a:r>
              <a:rPr lang="en-GB" sz="12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Communicate progress and achievements</a:t>
            </a:r>
          </a:p>
        </p:txBody>
      </p:sp>
      <p:pic>
        <p:nvPicPr>
          <p:cNvPr id="13" name="Graphic 12">
            <a:extLst>
              <a:ext uri="{FF2B5EF4-FFF2-40B4-BE49-F238E27FC236}">
                <a16:creationId xmlns:a16="http://schemas.microsoft.com/office/drawing/2014/main" id="{4FD2DF92-BFC7-4BAA-A8CA-8B12F45AB8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2365045"/>
            <a:ext cx="191323" cy="191323"/>
          </a:xfrm>
          <a:prstGeom prst="rect">
            <a:avLst/>
          </a:prstGeom>
        </p:spPr>
      </p:pic>
      <p:pic>
        <p:nvPicPr>
          <p:cNvPr id="15" name="Graphic 14">
            <a:extLst>
              <a:ext uri="{FF2B5EF4-FFF2-40B4-BE49-F238E27FC236}">
                <a16:creationId xmlns:a16="http://schemas.microsoft.com/office/drawing/2014/main" id="{A5A9E6F1-D947-2444-846E-BE767C7C99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2714668"/>
            <a:ext cx="191323" cy="191323"/>
          </a:xfrm>
          <a:prstGeom prst="rect">
            <a:avLst/>
          </a:prstGeom>
        </p:spPr>
      </p:pic>
      <p:pic>
        <p:nvPicPr>
          <p:cNvPr id="16" name="Graphic 15">
            <a:extLst>
              <a:ext uri="{FF2B5EF4-FFF2-40B4-BE49-F238E27FC236}">
                <a16:creationId xmlns:a16="http://schemas.microsoft.com/office/drawing/2014/main" id="{BAF4801F-333E-ED23-F6D3-4E6EF5285E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3050845"/>
            <a:ext cx="191323" cy="191323"/>
          </a:xfrm>
          <a:prstGeom prst="rect">
            <a:avLst/>
          </a:prstGeom>
        </p:spPr>
      </p:pic>
      <p:pic>
        <p:nvPicPr>
          <p:cNvPr id="17" name="Graphic 16">
            <a:extLst>
              <a:ext uri="{FF2B5EF4-FFF2-40B4-BE49-F238E27FC236}">
                <a16:creationId xmlns:a16="http://schemas.microsoft.com/office/drawing/2014/main" id="{05778D02-34B4-A362-EE01-1C5CA900D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3381045"/>
            <a:ext cx="191323" cy="191323"/>
          </a:xfrm>
          <a:prstGeom prst="rect">
            <a:avLst/>
          </a:prstGeom>
        </p:spPr>
      </p:pic>
      <p:pic>
        <p:nvPicPr>
          <p:cNvPr id="18" name="Graphic 17">
            <a:extLst>
              <a:ext uri="{FF2B5EF4-FFF2-40B4-BE49-F238E27FC236}">
                <a16:creationId xmlns:a16="http://schemas.microsoft.com/office/drawing/2014/main" id="{05D5015F-E3BB-E1D2-050E-F296EED353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3730668"/>
            <a:ext cx="191323" cy="191323"/>
          </a:xfrm>
          <a:prstGeom prst="rect">
            <a:avLst/>
          </a:prstGeom>
        </p:spPr>
      </p:pic>
      <p:pic>
        <p:nvPicPr>
          <p:cNvPr id="19" name="Graphic 18">
            <a:extLst>
              <a:ext uri="{FF2B5EF4-FFF2-40B4-BE49-F238E27FC236}">
                <a16:creationId xmlns:a16="http://schemas.microsoft.com/office/drawing/2014/main" id="{5D700144-B5FB-B962-B18C-9C28DDE4BC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4066845"/>
            <a:ext cx="191323" cy="191323"/>
          </a:xfrm>
          <a:prstGeom prst="rect">
            <a:avLst/>
          </a:prstGeom>
        </p:spPr>
      </p:pic>
      <p:pic>
        <p:nvPicPr>
          <p:cNvPr id="20" name="Graphic 19">
            <a:extLst>
              <a:ext uri="{FF2B5EF4-FFF2-40B4-BE49-F238E27FC236}">
                <a16:creationId xmlns:a16="http://schemas.microsoft.com/office/drawing/2014/main" id="{3EEBAC45-EEE6-49B6-6C63-A92A38C1B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4391068"/>
            <a:ext cx="191323" cy="191323"/>
          </a:xfrm>
          <a:prstGeom prst="rect">
            <a:avLst/>
          </a:prstGeom>
        </p:spPr>
      </p:pic>
      <p:pic>
        <p:nvPicPr>
          <p:cNvPr id="21" name="Graphic 20">
            <a:extLst>
              <a:ext uri="{FF2B5EF4-FFF2-40B4-BE49-F238E27FC236}">
                <a16:creationId xmlns:a16="http://schemas.microsoft.com/office/drawing/2014/main" id="{F47CFC20-30A0-8303-1F1E-D17B32A274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92" y="4727245"/>
            <a:ext cx="191323" cy="191323"/>
          </a:xfrm>
          <a:prstGeom prst="rect">
            <a:avLst/>
          </a:prstGeom>
        </p:spPr>
      </p:pic>
      <p:pic>
        <p:nvPicPr>
          <p:cNvPr id="24" name="Picture 23" descr="A screenshot of a computer&#10;&#10;Description automatically generated">
            <a:extLst>
              <a:ext uri="{FF2B5EF4-FFF2-40B4-BE49-F238E27FC236}">
                <a16:creationId xmlns:a16="http://schemas.microsoft.com/office/drawing/2014/main" id="{488A0F2F-D659-72D9-3811-BC39364E4F33}"/>
              </a:ext>
            </a:extLst>
          </p:cNvPr>
          <p:cNvPicPr>
            <a:picLocks noChangeAspect="1"/>
          </p:cNvPicPr>
          <p:nvPr/>
        </p:nvPicPr>
        <p:blipFill>
          <a:blip r:embed="rId4"/>
          <a:stretch>
            <a:fillRect/>
          </a:stretch>
        </p:blipFill>
        <p:spPr>
          <a:xfrm>
            <a:off x="7095541" y="1668323"/>
            <a:ext cx="5096459" cy="3397639"/>
          </a:xfrm>
          <a:prstGeom prst="rect">
            <a:avLst/>
          </a:prstGeom>
        </p:spPr>
      </p:pic>
    </p:spTree>
    <p:extLst>
      <p:ext uri="{BB962C8B-B14F-4D97-AF65-F5344CB8AC3E}">
        <p14:creationId xmlns:p14="http://schemas.microsoft.com/office/powerpoint/2010/main" val="104796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75BB63-51CE-C916-D089-F95E9FD697CB}"/>
              </a:ext>
            </a:extLst>
          </p:cNvPr>
          <p:cNvSpPr txBox="1"/>
          <p:nvPr/>
        </p:nvSpPr>
        <p:spPr>
          <a:xfrm>
            <a:off x="348342" y="311221"/>
            <a:ext cx="11310258" cy="400110"/>
          </a:xfrm>
          <a:prstGeom prst="rect">
            <a:avLst/>
          </a:prstGeom>
          <a:noFill/>
        </p:spPr>
        <p:txBody>
          <a:bodyPr wrap="square">
            <a:spAutoFit/>
          </a:bodyPr>
          <a:lstStyle/>
          <a:p>
            <a:pPr algn="l"/>
            <a:r>
              <a:rPr lang="en-GB" sz="2000" b="1" i="0" dirty="0">
                <a:solidFill>
                  <a:srgbClr val="009D3A"/>
                </a:solidFill>
                <a:effectLst/>
                <a:latin typeface="Arial" panose="020B0604020202020204" pitchFamily="34" charset="0"/>
              </a:rPr>
              <a:t>Other ESG Services for the Hospitality Sector</a:t>
            </a:r>
            <a:endParaRPr lang="en-GB" sz="2000" b="0" i="0" dirty="0">
              <a:solidFill>
                <a:srgbClr val="009D3A"/>
              </a:solidFill>
              <a:effectLst/>
              <a:latin typeface="arial" panose="020B0604020202020204" pitchFamily="34" charset="0"/>
            </a:endParaRPr>
          </a:p>
        </p:txBody>
      </p:sp>
      <p:sp>
        <p:nvSpPr>
          <p:cNvPr id="8" name="Rectangle 7">
            <a:extLst>
              <a:ext uri="{FF2B5EF4-FFF2-40B4-BE49-F238E27FC236}">
                <a16:creationId xmlns:a16="http://schemas.microsoft.com/office/drawing/2014/main" id="{CBCC990B-277B-0467-6FD3-6B3D967053D7}"/>
              </a:ext>
            </a:extLst>
          </p:cNvPr>
          <p:cNvSpPr/>
          <p:nvPr/>
        </p:nvSpPr>
        <p:spPr>
          <a:xfrm>
            <a:off x="-2794" y="5908692"/>
            <a:ext cx="12191797" cy="9507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ea typeface="Calibri"/>
              <a:cs typeface="Calibri"/>
            </a:endParaRPr>
          </a:p>
        </p:txBody>
      </p:sp>
      <p:sp>
        <p:nvSpPr>
          <p:cNvPr id="13" name="Google Shape;455;p20">
            <a:extLst>
              <a:ext uri="{FF2B5EF4-FFF2-40B4-BE49-F238E27FC236}">
                <a16:creationId xmlns:a16="http://schemas.microsoft.com/office/drawing/2014/main" id="{6A8B96A7-565E-2354-2DB0-FBE41CBF57E3}"/>
              </a:ext>
            </a:extLst>
          </p:cNvPr>
          <p:cNvSpPr/>
          <p:nvPr/>
        </p:nvSpPr>
        <p:spPr>
          <a:xfrm rot="10800000">
            <a:off x="448076" y="985873"/>
            <a:ext cx="11210523" cy="4636881"/>
          </a:xfrm>
          <a:prstGeom prst="roundRect">
            <a:avLst>
              <a:gd name="adj" fmla="val 2821"/>
            </a:avLst>
          </a:prstGeom>
          <a:solidFill>
            <a:srgbClr val="F1FA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Google Shape;458;p20" descr="A group of icons on a black background&#10;&#10;Description automatically generated">
            <a:extLst>
              <a:ext uri="{FF2B5EF4-FFF2-40B4-BE49-F238E27FC236}">
                <a16:creationId xmlns:a16="http://schemas.microsoft.com/office/drawing/2014/main" id="{652DCA01-DBB9-D6C3-15D7-CFC7E292A88D}"/>
              </a:ext>
            </a:extLst>
          </p:cNvPr>
          <p:cNvPicPr preferRelativeResize="0"/>
          <p:nvPr/>
        </p:nvPicPr>
        <p:blipFill rotWithShape="1">
          <a:blip r:embed="rId2">
            <a:alphaModFix/>
          </a:blip>
          <a:srcRect/>
          <a:stretch/>
        </p:blipFill>
        <p:spPr>
          <a:xfrm>
            <a:off x="614476" y="1070192"/>
            <a:ext cx="10346033" cy="5313869"/>
          </a:xfrm>
          <a:prstGeom prst="rect">
            <a:avLst/>
          </a:prstGeom>
          <a:noFill/>
          <a:ln>
            <a:noFill/>
          </a:ln>
        </p:spPr>
      </p:pic>
    </p:spTree>
    <p:extLst>
      <p:ext uri="{BB962C8B-B14F-4D97-AF65-F5344CB8AC3E}">
        <p14:creationId xmlns:p14="http://schemas.microsoft.com/office/powerpoint/2010/main" val="3715100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351</TotalTime>
  <Words>1806</Words>
  <Application>Microsoft Office PowerPoint</Application>
  <PresentationFormat>Widescreen</PresentationFormat>
  <Paragraphs>128</Paragraphs>
  <Slides>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Aptos</vt:lpstr>
      <vt:lpstr>Aptos Display</vt:lpstr>
      <vt:lpstr>Arial</vt:lpstr>
      <vt:lpstr>Arial</vt:lpstr>
      <vt:lpstr>Calibri</vt:lpstr>
      <vt:lpstr>Helvetica</vt:lpstr>
      <vt:lpstr>Helvetica Neue</vt:lpstr>
      <vt:lpstr>HELVETICA NEUE LIGHT</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Jemma Pentney</dc:creator>
  <cp:lastModifiedBy>Laura Johnson</cp:lastModifiedBy>
  <cp:revision>82</cp:revision>
  <dcterms:created xsi:type="dcterms:W3CDTF">2025-07-08T13:40:06Z</dcterms:created>
  <dcterms:modified xsi:type="dcterms:W3CDTF">2025-08-20T13:46:24Z</dcterms:modified>
</cp:coreProperties>
</file>